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Lst>
  <p:sldSz cx="7556500" cy="10693400"/>
  <p:notesSz cx="6858000" cy="9144000"/>
  <p:embeddedFontLst>
    <p:embeddedFont>
      <p:font typeface="Arial Unicode Bold" charset="1" panose="020B0704020202020204"/>
      <p:regular r:id="rId8"/>
    </p:embeddedFont>
    <p:embeddedFont>
      <p:font typeface="Arial Unicode" charset="1" panose="020B0604020202020204"/>
      <p:regular r:id="rId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2" Target="presProps.xml" Type="http://schemas.openxmlformats.org/officeDocument/2006/relationships/presProps"/><Relationship Id="rId3" Target="viewProps.xml" Type="http://schemas.openxmlformats.org/officeDocument/2006/relationships/viewProps"/><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9.jpeg" Type="http://schemas.openxmlformats.org/officeDocument/2006/relationships/image"/><Relationship Id="rId11" Target="../media/image10.jpeg" Type="http://schemas.openxmlformats.org/officeDocument/2006/relationships/image"/><Relationship Id="rId12" Target="../media/image11.jpeg" Type="http://schemas.openxmlformats.org/officeDocument/2006/relationships/image"/><Relationship Id="rId13" Target="../media/image12.jpeg" Type="http://schemas.openxmlformats.org/officeDocument/2006/relationships/image"/><Relationship Id="rId14" Target="../media/image13.jpeg" Type="http://schemas.openxmlformats.org/officeDocument/2006/relationships/image"/><Relationship Id="rId15" Target="../media/image14.jpeg" Type="http://schemas.openxmlformats.org/officeDocument/2006/relationships/image"/><Relationship Id="rId16" Target="../media/image15.jpeg" Type="http://schemas.openxmlformats.org/officeDocument/2006/relationships/image"/><Relationship Id="rId17" Target="../media/image16.jpeg" Type="http://schemas.openxmlformats.org/officeDocument/2006/relationships/image"/><Relationship Id="rId18" Target="../media/image17.jpeg" Type="http://schemas.openxmlformats.org/officeDocument/2006/relationships/image"/><Relationship Id="rId19" Target="../media/image18.jpeg" Type="http://schemas.openxmlformats.org/officeDocument/2006/relationships/image"/><Relationship Id="rId2" Target="../media/image1.png" Type="http://schemas.openxmlformats.org/officeDocument/2006/relationships/image"/><Relationship Id="rId20" Target="../media/image19.jpe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jpeg" Type="http://schemas.openxmlformats.org/officeDocument/2006/relationships/image"/><Relationship Id="rId6" Target="../media/image5.jpeg" Type="http://schemas.openxmlformats.org/officeDocument/2006/relationships/image"/><Relationship Id="rId7" Target="../media/image6.jpeg" Type="http://schemas.openxmlformats.org/officeDocument/2006/relationships/image"/><Relationship Id="rId8" Target="../media/image7.jpeg" Type="http://schemas.openxmlformats.org/officeDocument/2006/relationships/image"/><Relationship Id="rId9" Target="../media/image8.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6090" y="32374"/>
            <a:ext cx="2022538" cy="458118"/>
            <a:chOff x="0" y="0"/>
            <a:chExt cx="2234756" cy="506184"/>
          </a:xfrm>
        </p:grpSpPr>
        <p:sp>
          <p:nvSpPr>
            <p:cNvPr name="Freeform 3" id="3"/>
            <p:cNvSpPr/>
            <p:nvPr/>
          </p:nvSpPr>
          <p:spPr>
            <a:xfrm flipH="false" flipV="false" rot="0">
              <a:off x="0" y="0"/>
              <a:ext cx="2234692" cy="506222"/>
            </a:xfrm>
            <a:custGeom>
              <a:avLst/>
              <a:gdLst/>
              <a:ahLst/>
              <a:cxnLst/>
              <a:rect r="r" b="b" t="t" l="l"/>
              <a:pathLst>
                <a:path h="506222" w="2234692">
                  <a:moveTo>
                    <a:pt x="0" y="0"/>
                  </a:moveTo>
                  <a:lnTo>
                    <a:pt x="0" y="506222"/>
                  </a:lnTo>
                  <a:lnTo>
                    <a:pt x="2234692" y="506222"/>
                  </a:lnTo>
                  <a:lnTo>
                    <a:pt x="1900682" y="0"/>
                  </a:lnTo>
                  <a:close/>
                </a:path>
              </a:pathLst>
            </a:custGeom>
            <a:solidFill>
              <a:srgbClr val="00BF63"/>
            </a:solidFill>
          </p:spPr>
        </p:sp>
      </p:grpSp>
      <p:grpSp>
        <p:nvGrpSpPr>
          <p:cNvPr name="Group 4" id="4"/>
          <p:cNvGrpSpPr/>
          <p:nvPr/>
        </p:nvGrpSpPr>
        <p:grpSpPr>
          <a:xfrm rot="0">
            <a:off x="-11398" y="3315255"/>
            <a:ext cx="7571398" cy="63154"/>
            <a:chOff x="0" y="0"/>
            <a:chExt cx="2713418" cy="22633"/>
          </a:xfrm>
        </p:grpSpPr>
        <p:sp>
          <p:nvSpPr>
            <p:cNvPr name="Freeform 5" id="5"/>
            <p:cNvSpPr/>
            <p:nvPr/>
          </p:nvSpPr>
          <p:spPr>
            <a:xfrm flipH="false" flipV="false" rot="0">
              <a:off x="0" y="0"/>
              <a:ext cx="2713418" cy="22633"/>
            </a:xfrm>
            <a:custGeom>
              <a:avLst/>
              <a:gdLst/>
              <a:ahLst/>
              <a:cxnLst/>
              <a:rect r="r" b="b" t="t" l="l"/>
              <a:pathLst>
                <a:path h="22633" w="2713418">
                  <a:moveTo>
                    <a:pt x="0" y="0"/>
                  </a:moveTo>
                  <a:lnTo>
                    <a:pt x="2713418" y="0"/>
                  </a:lnTo>
                  <a:lnTo>
                    <a:pt x="2713418" y="22633"/>
                  </a:lnTo>
                  <a:lnTo>
                    <a:pt x="0" y="22633"/>
                  </a:lnTo>
                  <a:close/>
                </a:path>
              </a:pathLst>
            </a:custGeom>
            <a:solidFill>
              <a:srgbClr val="183669"/>
            </a:solidFill>
          </p:spPr>
        </p:sp>
        <p:sp>
          <p:nvSpPr>
            <p:cNvPr name="TextBox 6" id="6"/>
            <p:cNvSpPr txBox="true"/>
            <p:nvPr/>
          </p:nvSpPr>
          <p:spPr>
            <a:xfrm>
              <a:off x="0" y="-28575"/>
              <a:ext cx="2713418" cy="51208"/>
            </a:xfrm>
            <a:prstGeom prst="rect">
              <a:avLst/>
            </a:prstGeom>
          </p:spPr>
          <p:txBody>
            <a:bodyPr anchor="ctr" rtlCol="false" tIns="50800" lIns="50800" bIns="50800" rIns="50800"/>
            <a:lstStyle/>
            <a:p>
              <a:pPr algn="l">
                <a:lnSpc>
                  <a:spcPts val="1400"/>
                </a:lnSpc>
                <a:spcBef>
                  <a:spcPct val="0"/>
                </a:spcBef>
              </a:pPr>
            </a:p>
          </p:txBody>
        </p:sp>
      </p:grpSp>
      <p:grpSp>
        <p:nvGrpSpPr>
          <p:cNvPr name="Group 7" id="7"/>
          <p:cNvGrpSpPr>
            <a:grpSpLocks noChangeAspect="true"/>
          </p:cNvGrpSpPr>
          <p:nvPr/>
        </p:nvGrpSpPr>
        <p:grpSpPr>
          <a:xfrm rot="0">
            <a:off x="-46090" y="439762"/>
            <a:ext cx="5452598" cy="2875493"/>
            <a:chOff x="0" y="0"/>
            <a:chExt cx="5799023" cy="3058185"/>
          </a:xfrm>
        </p:grpSpPr>
        <p:sp>
          <p:nvSpPr>
            <p:cNvPr name="Freeform 8" id="8"/>
            <p:cNvSpPr/>
            <p:nvPr/>
          </p:nvSpPr>
          <p:spPr>
            <a:xfrm flipH="false" flipV="false" rot="0">
              <a:off x="0" y="0"/>
              <a:ext cx="5799074" cy="3058160"/>
            </a:xfrm>
            <a:custGeom>
              <a:avLst/>
              <a:gdLst/>
              <a:ahLst/>
              <a:cxnLst/>
              <a:rect r="r" b="b" t="t" l="l"/>
              <a:pathLst>
                <a:path h="3058160" w="5799074">
                  <a:moveTo>
                    <a:pt x="0" y="0"/>
                  </a:moveTo>
                  <a:lnTo>
                    <a:pt x="0" y="3058160"/>
                  </a:lnTo>
                  <a:lnTo>
                    <a:pt x="5799074" y="3058160"/>
                  </a:lnTo>
                  <a:lnTo>
                    <a:pt x="5799074" y="3058160"/>
                  </a:lnTo>
                  <a:lnTo>
                    <a:pt x="3780028" y="0"/>
                  </a:lnTo>
                  <a:close/>
                </a:path>
              </a:pathLst>
            </a:custGeom>
            <a:solidFill>
              <a:srgbClr val="E1C411">
                <a:alpha val="89804"/>
              </a:srgbClr>
            </a:solidFill>
          </p:spPr>
        </p:sp>
      </p:grpSp>
      <p:grpSp>
        <p:nvGrpSpPr>
          <p:cNvPr name="Group 9" id="9"/>
          <p:cNvGrpSpPr/>
          <p:nvPr/>
        </p:nvGrpSpPr>
        <p:grpSpPr>
          <a:xfrm rot="0">
            <a:off x="0" y="9985291"/>
            <a:ext cx="7560000" cy="706709"/>
            <a:chOff x="0" y="0"/>
            <a:chExt cx="2709333" cy="253268"/>
          </a:xfrm>
        </p:grpSpPr>
        <p:sp>
          <p:nvSpPr>
            <p:cNvPr name="Freeform 10" id="10"/>
            <p:cNvSpPr/>
            <p:nvPr/>
          </p:nvSpPr>
          <p:spPr>
            <a:xfrm flipH="false" flipV="false" rot="0">
              <a:off x="0" y="0"/>
              <a:ext cx="2709333" cy="253268"/>
            </a:xfrm>
            <a:custGeom>
              <a:avLst/>
              <a:gdLst/>
              <a:ahLst/>
              <a:cxnLst/>
              <a:rect r="r" b="b" t="t" l="l"/>
              <a:pathLst>
                <a:path h="253268" w="2709333">
                  <a:moveTo>
                    <a:pt x="0" y="0"/>
                  </a:moveTo>
                  <a:lnTo>
                    <a:pt x="2709333" y="0"/>
                  </a:lnTo>
                  <a:lnTo>
                    <a:pt x="2709333" y="253268"/>
                  </a:lnTo>
                  <a:lnTo>
                    <a:pt x="0" y="253268"/>
                  </a:lnTo>
                  <a:close/>
                </a:path>
              </a:pathLst>
            </a:custGeom>
            <a:solidFill>
              <a:srgbClr val="00BF63"/>
            </a:solidFill>
          </p:spPr>
        </p:sp>
        <p:sp>
          <p:nvSpPr>
            <p:cNvPr name="TextBox 11" id="11"/>
            <p:cNvSpPr txBox="true"/>
            <p:nvPr/>
          </p:nvSpPr>
          <p:spPr>
            <a:xfrm>
              <a:off x="0" y="-28575"/>
              <a:ext cx="2709333" cy="281843"/>
            </a:xfrm>
            <a:prstGeom prst="rect">
              <a:avLst/>
            </a:prstGeom>
          </p:spPr>
          <p:txBody>
            <a:bodyPr anchor="ctr" rtlCol="false" tIns="50800" lIns="50800" bIns="50800" rIns="50800"/>
            <a:lstStyle/>
            <a:p>
              <a:pPr algn="ctr">
                <a:lnSpc>
                  <a:spcPts val="1540"/>
                </a:lnSpc>
                <a:spcBef>
                  <a:spcPct val="0"/>
                </a:spcBef>
              </a:pPr>
            </a:p>
          </p:txBody>
        </p:sp>
      </p:grpSp>
      <p:grpSp>
        <p:nvGrpSpPr>
          <p:cNvPr name="Group 12" id="12"/>
          <p:cNvGrpSpPr/>
          <p:nvPr/>
        </p:nvGrpSpPr>
        <p:grpSpPr>
          <a:xfrm rot="0">
            <a:off x="-11398" y="9936000"/>
            <a:ext cx="7571398" cy="47625"/>
            <a:chOff x="0" y="0"/>
            <a:chExt cx="2713418" cy="17068"/>
          </a:xfrm>
        </p:grpSpPr>
        <p:sp>
          <p:nvSpPr>
            <p:cNvPr name="Freeform 13" id="13"/>
            <p:cNvSpPr/>
            <p:nvPr/>
          </p:nvSpPr>
          <p:spPr>
            <a:xfrm flipH="false" flipV="false" rot="0">
              <a:off x="0" y="0"/>
              <a:ext cx="2713418" cy="17068"/>
            </a:xfrm>
            <a:custGeom>
              <a:avLst/>
              <a:gdLst/>
              <a:ahLst/>
              <a:cxnLst/>
              <a:rect r="r" b="b" t="t" l="l"/>
              <a:pathLst>
                <a:path h="17068" w="2713418">
                  <a:moveTo>
                    <a:pt x="0" y="0"/>
                  </a:moveTo>
                  <a:lnTo>
                    <a:pt x="2713418" y="0"/>
                  </a:lnTo>
                  <a:lnTo>
                    <a:pt x="2713418" y="17068"/>
                  </a:lnTo>
                  <a:lnTo>
                    <a:pt x="0" y="17068"/>
                  </a:lnTo>
                  <a:close/>
                </a:path>
              </a:pathLst>
            </a:custGeom>
            <a:solidFill>
              <a:srgbClr val="183669"/>
            </a:solidFill>
          </p:spPr>
        </p:sp>
        <p:sp>
          <p:nvSpPr>
            <p:cNvPr name="TextBox 14" id="14"/>
            <p:cNvSpPr txBox="true"/>
            <p:nvPr/>
          </p:nvSpPr>
          <p:spPr>
            <a:xfrm>
              <a:off x="0" y="-28575"/>
              <a:ext cx="2713418" cy="45643"/>
            </a:xfrm>
            <a:prstGeom prst="rect">
              <a:avLst/>
            </a:prstGeom>
          </p:spPr>
          <p:txBody>
            <a:bodyPr anchor="ctr" rtlCol="false" tIns="50800" lIns="50800" bIns="50800" rIns="50800"/>
            <a:lstStyle/>
            <a:p>
              <a:pPr algn="ctr">
                <a:lnSpc>
                  <a:spcPts val="1540"/>
                </a:lnSpc>
                <a:spcBef>
                  <a:spcPct val="0"/>
                </a:spcBef>
              </a:pPr>
            </a:p>
          </p:txBody>
        </p:sp>
      </p:grpSp>
      <p:sp>
        <p:nvSpPr>
          <p:cNvPr name="AutoShape 15" id="15"/>
          <p:cNvSpPr/>
          <p:nvPr/>
        </p:nvSpPr>
        <p:spPr>
          <a:xfrm>
            <a:off x="335704" y="4433986"/>
            <a:ext cx="3027845" cy="0"/>
          </a:xfrm>
          <a:prstGeom prst="line">
            <a:avLst/>
          </a:prstGeom>
          <a:ln cap="flat" w="9525">
            <a:solidFill>
              <a:srgbClr val="414042"/>
            </a:solidFill>
            <a:prstDash val="solid"/>
            <a:headEnd type="none" len="sm" w="sm"/>
            <a:tailEnd type="none" len="sm" w="sm"/>
          </a:ln>
        </p:spPr>
      </p:sp>
      <p:sp>
        <p:nvSpPr>
          <p:cNvPr name="AutoShape 16" id="16"/>
          <p:cNvSpPr/>
          <p:nvPr/>
        </p:nvSpPr>
        <p:spPr>
          <a:xfrm>
            <a:off x="353262" y="5748157"/>
            <a:ext cx="3027845" cy="0"/>
          </a:xfrm>
          <a:prstGeom prst="line">
            <a:avLst/>
          </a:prstGeom>
          <a:ln cap="flat" w="9525">
            <a:solidFill>
              <a:srgbClr val="414042"/>
            </a:solidFill>
            <a:prstDash val="solid"/>
            <a:headEnd type="none" len="sm" w="sm"/>
            <a:tailEnd type="none" len="sm" w="sm"/>
          </a:ln>
        </p:spPr>
      </p:sp>
      <p:sp>
        <p:nvSpPr>
          <p:cNvPr name="AutoShape 17" id="17"/>
          <p:cNvSpPr/>
          <p:nvPr/>
        </p:nvSpPr>
        <p:spPr>
          <a:xfrm>
            <a:off x="335704" y="4442585"/>
            <a:ext cx="748380" cy="0"/>
          </a:xfrm>
          <a:prstGeom prst="line">
            <a:avLst/>
          </a:prstGeom>
          <a:ln cap="flat" w="28575">
            <a:solidFill>
              <a:srgbClr val="00BF63"/>
            </a:solidFill>
            <a:prstDash val="solid"/>
            <a:headEnd type="none" len="sm" w="sm"/>
            <a:tailEnd type="none" len="sm" w="sm"/>
          </a:ln>
        </p:spPr>
      </p:sp>
      <p:sp>
        <p:nvSpPr>
          <p:cNvPr name="AutoShape 18" id="18"/>
          <p:cNvSpPr/>
          <p:nvPr/>
        </p:nvSpPr>
        <p:spPr>
          <a:xfrm>
            <a:off x="320654" y="7756740"/>
            <a:ext cx="748380" cy="0"/>
          </a:xfrm>
          <a:prstGeom prst="line">
            <a:avLst/>
          </a:prstGeom>
          <a:ln cap="flat" w="28575">
            <a:solidFill>
              <a:srgbClr val="00BF63"/>
            </a:solidFill>
            <a:prstDash val="solid"/>
            <a:headEnd type="none" len="sm" w="sm"/>
            <a:tailEnd type="none" len="sm" w="sm"/>
          </a:ln>
        </p:spPr>
      </p:sp>
      <p:sp>
        <p:nvSpPr>
          <p:cNvPr name="AutoShape 19" id="19"/>
          <p:cNvSpPr/>
          <p:nvPr/>
        </p:nvSpPr>
        <p:spPr>
          <a:xfrm>
            <a:off x="335704" y="10156544"/>
            <a:ext cx="4552399" cy="0"/>
          </a:xfrm>
          <a:prstGeom prst="line">
            <a:avLst/>
          </a:prstGeom>
          <a:ln cap="flat" w="9525">
            <a:solidFill>
              <a:srgbClr val="FFFFFF"/>
            </a:solidFill>
            <a:prstDash val="solid"/>
            <a:headEnd type="none" len="sm" w="sm"/>
            <a:tailEnd type="none" len="sm" w="sm"/>
          </a:ln>
        </p:spPr>
      </p:sp>
      <p:sp>
        <p:nvSpPr>
          <p:cNvPr name="AutoShape 20" id="20"/>
          <p:cNvSpPr/>
          <p:nvPr/>
        </p:nvSpPr>
        <p:spPr>
          <a:xfrm>
            <a:off x="335704" y="10170832"/>
            <a:ext cx="748380" cy="0"/>
          </a:xfrm>
          <a:prstGeom prst="line">
            <a:avLst/>
          </a:prstGeom>
          <a:ln cap="flat" w="28575">
            <a:solidFill>
              <a:srgbClr val="1F7CC1"/>
            </a:solidFill>
            <a:prstDash val="solid"/>
            <a:headEnd type="none" len="sm" w="sm"/>
            <a:tailEnd type="none" len="sm" w="sm"/>
          </a:ln>
        </p:spPr>
      </p:sp>
      <p:sp>
        <p:nvSpPr>
          <p:cNvPr name="AutoShape 21" id="21"/>
          <p:cNvSpPr/>
          <p:nvPr/>
        </p:nvSpPr>
        <p:spPr>
          <a:xfrm>
            <a:off x="1456822" y="10210716"/>
            <a:ext cx="9669" cy="171633"/>
          </a:xfrm>
          <a:prstGeom prst="line">
            <a:avLst/>
          </a:prstGeom>
          <a:ln cap="flat" w="9525">
            <a:solidFill>
              <a:srgbClr val="FFFFFF"/>
            </a:solidFill>
            <a:prstDash val="solid"/>
            <a:headEnd type="none" len="sm" w="sm"/>
            <a:tailEnd type="none" len="sm" w="sm"/>
          </a:ln>
        </p:spPr>
      </p:sp>
      <p:sp>
        <p:nvSpPr>
          <p:cNvPr name="Freeform 22" id="22"/>
          <p:cNvSpPr/>
          <p:nvPr/>
        </p:nvSpPr>
        <p:spPr>
          <a:xfrm flipH="false" flipV="false" rot="0">
            <a:off x="6752479" y="98626"/>
            <a:ext cx="718984" cy="718984"/>
          </a:xfrm>
          <a:custGeom>
            <a:avLst/>
            <a:gdLst/>
            <a:ahLst/>
            <a:cxnLst/>
            <a:rect r="r" b="b" t="t" l="l"/>
            <a:pathLst>
              <a:path h="718984" w="718984">
                <a:moveTo>
                  <a:pt x="0" y="0"/>
                </a:moveTo>
                <a:lnTo>
                  <a:pt x="718984" y="0"/>
                </a:lnTo>
                <a:lnTo>
                  <a:pt x="718984" y="718984"/>
                </a:lnTo>
                <a:lnTo>
                  <a:pt x="0" y="718984"/>
                </a:lnTo>
                <a:lnTo>
                  <a:pt x="0" y="0"/>
                </a:lnTo>
                <a:close/>
              </a:path>
            </a:pathLst>
          </a:custGeom>
          <a:blipFill>
            <a:blip r:embed="rId2"/>
            <a:stretch>
              <a:fillRect l="0" t="0" r="0" b="0"/>
            </a:stretch>
          </a:blipFill>
        </p:spPr>
      </p:sp>
      <p:sp>
        <p:nvSpPr>
          <p:cNvPr name="AutoShape 23" id="23"/>
          <p:cNvSpPr/>
          <p:nvPr/>
        </p:nvSpPr>
        <p:spPr>
          <a:xfrm>
            <a:off x="4026225" y="7324165"/>
            <a:ext cx="3027845" cy="0"/>
          </a:xfrm>
          <a:prstGeom prst="line">
            <a:avLst/>
          </a:prstGeom>
          <a:ln cap="flat" w="9525">
            <a:solidFill>
              <a:srgbClr val="414042"/>
            </a:solidFill>
            <a:prstDash val="solid"/>
            <a:headEnd type="none" len="sm" w="sm"/>
            <a:tailEnd type="none" len="sm" w="sm"/>
          </a:ln>
        </p:spPr>
      </p:sp>
      <p:sp>
        <p:nvSpPr>
          <p:cNvPr name="AutoShape 24" id="24"/>
          <p:cNvSpPr/>
          <p:nvPr/>
        </p:nvSpPr>
        <p:spPr>
          <a:xfrm>
            <a:off x="4026225" y="7338453"/>
            <a:ext cx="748380" cy="0"/>
          </a:xfrm>
          <a:prstGeom prst="line">
            <a:avLst/>
          </a:prstGeom>
          <a:ln cap="flat" w="28575">
            <a:solidFill>
              <a:srgbClr val="00BF63"/>
            </a:solidFill>
            <a:prstDash val="solid"/>
            <a:headEnd type="none" len="sm" w="sm"/>
            <a:tailEnd type="none" len="sm" w="sm"/>
          </a:ln>
        </p:spPr>
      </p:sp>
      <p:sp>
        <p:nvSpPr>
          <p:cNvPr name="AutoShape 25" id="25"/>
          <p:cNvSpPr/>
          <p:nvPr/>
        </p:nvSpPr>
        <p:spPr>
          <a:xfrm>
            <a:off x="335704" y="5748157"/>
            <a:ext cx="748380" cy="0"/>
          </a:xfrm>
          <a:prstGeom prst="line">
            <a:avLst/>
          </a:prstGeom>
          <a:ln cap="flat" w="28575">
            <a:solidFill>
              <a:srgbClr val="00BF63"/>
            </a:solidFill>
            <a:prstDash val="solid"/>
            <a:headEnd type="none" len="sm" w="sm"/>
            <a:tailEnd type="none" len="sm" w="sm"/>
          </a:ln>
        </p:spPr>
      </p:sp>
      <p:sp>
        <p:nvSpPr>
          <p:cNvPr name="AutoShape 26" id="26"/>
          <p:cNvSpPr/>
          <p:nvPr/>
        </p:nvSpPr>
        <p:spPr>
          <a:xfrm>
            <a:off x="4011176" y="4424461"/>
            <a:ext cx="3027845" cy="0"/>
          </a:xfrm>
          <a:prstGeom prst="line">
            <a:avLst/>
          </a:prstGeom>
          <a:ln cap="flat" w="9525">
            <a:solidFill>
              <a:srgbClr val="414042"/>
            </a:solidFill>
            <a:prstDash val="solid"/>
            <a:headEnd type="none" len="sm" w="sm"/>
            <a:tailEnd type="none" len="sm" w="sm"/>
          </a:ln>
        </p:spPr>
      </p:sp>
      <p:sp>
        <p:nvSpPr>
          <p:cNvPr name="AutoShape 27" id="27"/>
          <p:cNvSpPr/>
          <p:nvPr/>
        </p:nvSpPr>
        <p:spPr>
          <a:xfrm>
            <a:off x="320654" y="7747215"/>
            <a:ext cx="3027845" cy="0"/>
          </a:xfrm>
          <a:prstGeom prst="line">
            <a:avLst/>
          </a:prstGeom>
          <a:ln cap="flat" w="9525">
            <a:solidFill>
              <a:srgbClr val="414042"/>
            </a:solidFill>
            <a:prstDash val="solid"/>
            <a:headEnd type="none" len="sm" w="sm"/>
            <a:tailEnd type="none" len="sm" w="sm"/>
          </a:ln>
        </p:spPr>
      </p:sp>
      <p:sp>
        <p:nvSpPr>
          <p:cNvPr name="Freeform 28" id="28"/>
          <p:cNvSpPr/>
          <p:nvPr/>
        </p:nvSpPr>
        <p:spPr>
          <a:xfrm flipH="false" flipV="false" rot="0">
            <a:off x="6632701" y="2674978"/>
            <a:ext cx="570604" cy="489530"/>
          </a:xfrm>
          <a:custGeom>
            <a:avLst/>
            <a:gdLst/>
            <a:ahLst/>
            <a:cxnLst/>
            <a:rect r="r" b="b" t="t" l="l"/>
            <a:pathLst>
              <a:path h="489530" w="570604">
                <a:moveTo>
                  <a:pt x="0" y="0"/>
                </a:moveTo>
                <a:lnTo>
                  <a:pt x="570604" y="0"/>
                </a:lnTo>
                <a:lnTo>
                  <a:pt x="570604" y="489530"/>
                </a:lnTo>
                <a:lnTo>
                  <a:pt x="0" y="489530"/>
                </a:lnTo>
                <a:lnTo>
                  <a:pt x="0" y="0"/>
                </a:lnTo>
                <a:close/>
              </a:path>
            </a:pathLst>
          </a:custGeom>
          <a:blipFill>
            <a:blip r:embed="rId3"/>
            <a:stretch>
              <a:fillRect l="0" t="0" r="0" b="0"/>
            </a:stretch>
          </a:blipFill>
        </p:spPr>
      </p:sp>
      <p:sp>
        <p:nvSpPr>
          <p:cNvPr name="Freeform 29" id="29"/>
          <p:cNvSpPr/>
          <p:nvPr/>
        </p:nvSpPr>
        <p:spPr>
          <a:xfrm flipH="false" flipV="false" rot="0">
            <a:off x="4271194" y="899959"/>
            <a:ext cx="534971" cy="534971"/>
          </a:xfrm>
          <a:custGeom>
            <a:avLst/>
            <a:gdLst/>
            <a:ahLst/>
            <a:cxnLst/>
            <a:rect r="r" b="b" t="t" l="l"/>
            <a:pathLst>
              <a:path h="534971" w="534971">
                <a:moveTo>
                  <a:pt x="0" y="0"/>
                </a:moveTo>
                <a:lnTo>
                  <a:pt x="534970" y="0"/>
                </a:lnTo>
                <a:lnTo>
                  <a:pt x="534970" y="534971"/>
                </a:lnTo>
                <a:lnTo>
                  <a:pt x="0" y="534971"/>
                </a:lnTo>
                <a:lnTo>
                  <a:pt x="0" y="0"/>
                </a:lnTo>
                <a:close/>
              </a:path>
            </a:pathLst>
          </a:custGeom>
          <a:blipFill>
            <a:blip r:embed="rId4"/>
            <a:stretch>
              <a:fillRect l="0" t="0" r="0" b="0"/>
            </a:stretch>
          </a:blipFill>
        </p:spPr>
      </p:sp>
      <p:sp>
        <p:nvSpPr>
          <p:cNvPr name="Freeform 30" id="30"/>
          <p:cNvSpPr/>
          <p:nvPr/>
        </p:nvSpPr>
        <p:spPr>
          <a:xfrm flipH="false" flipV="false" rot="0">
            <a:off x="4756870" y="899959"/>
            <a:ext cx="534971" cy="534971"/>
          </a:xfrm>
          <a:custGeom>
            <a:avLst/>
            <a:gdLst/>
            <a:ahLst/>
            <a:cxnLst/>
            <a:rect r="r" b="b" t="t" l="l"/>
            <a:pathLst>
              <a:path h="534971" w="534971">
                <a:moveTo>
                  <a:pt x="0" y="0"/>
                </a:moveTo>
                <a:lnTo>
                  <a:pt x="534971" y="0"/>
                </a:lnTo>
                <a:lnTo>
                  <a:pt x="534971" y="534971"/>
                </a:lnTo>
                <a:lnTo>
                  <a:pt x="0" y="534971"/>
                </a:lnTo>
                <a:lnTo>
                  <a:pt x="0" y="0"/>
                </a:lnTo>
                <a:close/>
              </a:path>
            </a:pathLst>
          </a:custGeom>
          <a:blipFill>
            <a:blip r:embed="rId5"/>
            <a:stretch>
              <a:fillRect l="0" t="0" r="0" b="0"/>
            </a:stretch>
          </a:blipFill>
        </p:spPr>
      </p:sp>
      <p:sp>
        <p:nvSpPr>
          <p:cNvPr name="Freeform 31" id="31"/>
          <p:cNvSpPr/>
          <p:nvPr/>
        </p:nvSpPr>
        <p:spPr>
          <a:xfrm flipH="false" flipV="false" rot="0">
            <a:off x="5280187" y="899959"/>
            <a:ext cx="534971" cy="534971"/>
          </a:xfrm>
          <a:custGeom>
            <a:avLst/>
            <a:gdLst/>
            <a:ahLst/>
            <a:cxnLst/>
            <a:rect r="r" b="b" t="t" l="l"/>
            <a:pathLst>
              <a:path h="534971" w="534971">
                <a:moveTo>
                  <a:pt x="0" y="0"/>
                </a:moveTo>
                <a:lnTo>
                  <a:pt x="534970" y="0"/>
                </a:lnTo>
                <a:lnTo>
                  <a:pt x="534970" y="534971"/>
                </a:lnTo>
                <a:lnTo>
                  <a:pt x="0" y="534971"/>
                </a:lnTo>
                <a:lnTo>
                  <a:pt x="0" y="0"/>
                </a:lnTo>
                <a:close/>
              </a:path>
            </a:pathLst>
          </a:custGeom>
          <a:blipFill>
            <a:blip r:embed="rId6"/>
            <a:stretch>
              <a:fillRect l="0" t="0" r="0" b="0"/>
            </a:stretch>
          </a:blipFill>
        </p:spPr>
      </p:sp>
      <p:sp>
        <p:nvSpPr>
          <p:cNvPr name="Freeform 32" id="32"/>
          <p:cNvSpPr/>
          <p:nvPr/>
        </p:nvSpPr>
        <p:spPr>
          <a:xfrm flipH="false" flipV="false" rot="0">
            <a:off x="5844547" y="899959"/>
            <a:ext cx="534971" cy="534971"/>
          </a:xfrm>
          <a:custGeom>
            <a:avLst/>
            <a:gdLst/>
            <a:ahLst/>
            <a:cxnLst/>
            <a:rect r="r" b="b" t="t" l="l"/>
            <a:pathLst>
              <a:path h="534971" w="534971">
                <a:moveTo>
                  <a:pt x="0" y="0"/>
                </a:moveTo>
                <a:lnTo>
                  <a:pt x="534971" y="0"/>
                </a:lnTo>
                <a:lnTo>
                  <a:pt x="534971" y="534971"/>
                </a:lnTo>
                <a:lnTo>
                  <a:pt x="0" y="534971"/>
                </a:lnTo>
                <a:lnTo>
                  <a:pt x="0" y="0"/>
                </a:lnTo>
                <a:close/>
              </a:path>
            </a:pathLst>
          </a:custGeom>
          <a:blipFill>
            <a:blip r:embed="rId7"/>
            <a:stretch>
              <a:fillRect l="0" t="0" r="0" b="0"/>
            </a:stretch>
          </a:blipFill>
        </p:spPr>
      </p:sp>
      <p:sp>
        <p:nvSpPr>
          <p:cNvPr name="Freeform 33" id="33"/>
          <p:cNvSpPr/>
          <p:nvPr/>
        </p:nvSpPr>
        <p:spPr>
          <a:xfrm flipH="false" flipV="false" rot="0">
            <a:off x="6377947" y="899959"/>
            <a:ext cx="534971" cy="534971"/>
          </a:xfrm>
          <a:custGeom>
            <a:avLst/>
            <a:gdLst/>
            <a:ahLst/>
            <a:cxnLst/>
            <a:rect r="r" b="b" t="t" l="l"/>
            <a:pathLst>
              <a:path h="534971" w="534971">
                <a:moveTo>
                  <a:pt x="0" y="0"/>
                </a:moveTo>
                <a:lnTo>
                  <a:pt x="534971" y="0"/>
                </a:lnTo>
                <a:lnTo>
                  <a:pt x="534971" y="534971"/>
                </a:lnTo>
                <a:lnTo>
                  <a:pt x="0" y="534971"/>
                </a:lnTo>
                <a:lnTo>
                  <a:pt x="0" y="0"/>
                </a:lnTo>
                <a:close/>
              </a:path>
            </a:pathLst>
          </a:custGeom>
          <a:blipFill>
            <a:blip r:embed="rId8"/>
            <a:stretch>
              <a:fillRect l="0" t="0" r="0" b="0"/>
            </a:stretch>
          </a:blipFill>
        </p:spPr>
      </p:sp>
      <p:sp>
        <p:nvSpPr>
          <p:cNvPr name="Freeform 34" id="34"/>
          <p:cNvSpPr/>
          <p:nvPr/>
        </p:nvSpPr>
        <p:spPr>
          <a:xfrm flipH="false" flipV="false" rot="0">
            <a:off x="6867305" y="899959"/>
            <a:ext cx="534971" cy="534971"/>
          </a:xfrm>
          <a:custGeom>
            <a:avLst/>
            <a:gdLst/>
            <a:ahLst/>
            <a:cxnLst/>
            <a:rect r="r" b="b" t="t" l="l"/>
            <a:pathLst>
              <a:path h="534971" w="534971">
                <a:moveTo>
                  <a:pt x="0" y="0"/>
                </a:moveTo>
                <a:lnTo>
                  <a:pt x="534970" y="0"/>
                </a:lnTo>
                <a:lnTo>
                  <a:pt x="534970" y="534971"/>
                </a:lnTo>
                <a:lnTo>
                  <a:pt x="0" y="534971"/>
                </a:lnTo>
                <a:lnTo>
                  <a:pt x="0" y="0"/>
                </a:lnTo>
                <a:close/>
              </a:path>
            </a:pathLst>
          </a:custGeom>
          <a:blipFill>
            <a:blip r:embed="rId9"/>
            <a:stretch>
              <a:fillRect l="0" t="0" r="0" b="0"/>
            </a:stretch>
          </a:blipFill>
        </p:spPr>
      </p:sp>
      <p:sp>
        <p:nvSpPr>
          <p:cNvPr name="Freeform 35" id="35"/>
          <p:cNvSpPr/>
          <p:nvPr/>
        </p:nvSpPr>
        <p:spPr>
          <a:xfrm flipH="false" flipV="false" rot="0">
            <a:off x="4620617" y="1503687"/>
            <a:ext cx="534971" cy="534971"/>
          </a:xfrm>
          <a:custGeom>
            <a:avLst/>
            <a:gdLst/>
            <a:ahLst/>
            <a:cxnLst/>
            <a:rect r="r" b="b" t="t" l="l"/>
            <a:pathLst>
              <a:path h="534971" w="534971">
                <a:moveTo>
                  <a:pt x="0" y="0"/>
                </a:moveTo>
                <a:lnTo>
                  <a:pt x="534971" y="0"/>
                </a:lnTo>
                <a:lnTo>
                  <a:pt x="534971" y="534971"/>
                </a:lnTo>
                <a:lnTo>
                  <a:pt x="0" y="534971"/>
                </a:lnTo>
                <a:lnTo>
                  <a:pt x="0" y="0"/>
                </a:lnTo>
                <a:close/>
              </a:path>
            </a:pathLst>
          </a:custGeom>
          <a:blipFill>
            <a:blip r:embed="rId10"/>
            <a:stretch>
              <a:fillRect l="0" t="0" r="0" b="0"/>
            </a:stretch>
          </a:blipFill>
        </p:spPr>
      </p:sp>
      <p:sp>
        <p:nvSpPr>
          <p:cNvPr name="Freeform 36" id="36"/>
          <p:cNvSpPr/>
          <p:nvPr/>
        </p:nvSpPr>
        <p:spPr>
          <a:xfrm flipH="false" flipV="false" rot="0">
            <a:off x="5133756" y="1526996"/>
            <a:ext cx="488354" cy="488354"/>
          </a:xfrm>
          <a:custGeom>
            <a:avLst/>
            <a:gdLst/>
            <a:ahLst/>
            <a:cxnLst/>
            <a:rect r="r" b="b" t="t" l="l"/>
            <a:pathLst>
              <a:path h="488354" w="488354">
                <a:moveTo>
                  <a:pt x="0" y="0"/>
                </a:moveTo>
                <a:lnTo>
                  <a:pt x="488354" y="0"/>
                </a:lnTo>
                <a:lnTo>
                  <a:pt x="488354" y="488354"/>
                </a:lnTo>
                <a:lnTo>
                  <a:pt x="0" y="488354"/>
                </a:lnTo>
                <a:lnTo>
                  <a:pt x="0" y="0"/>
                </a:lnTo>
                <a:close/>
              </a:path>
            </a:pathLst>
          </a:custGeom>
          <a:blipFill>
            <a:blip r:embed="rId11"/>
            <a:stretch>
              <a:fillRect l="0" t="0" r="0" b="0"/>
            </a:stretch>
          </a:blipFill>
        </p:spPr>
      </p:sp>
      <p:sp>
        <p:nvSpPr>
          <p:cNvPr name="Freeform 37" id="37"/>
          <p:cNvSpPr/>
          <p:nvPr/>
        </p:nvSpPr>
        <p:spPr>
          <a:xfrm flipH="false" flipV="false" rot="0">
            <a:off x="5660210" y="1503687"/>
            <a:ext cx="488354" cy="488354"/>
          </a:xfrm>
          <a:custGeom>
            <a:avLst/>
            <a:gdLst/>
            <a:ahLst/>
            <a:cxnLst/>
            <a:rect r="r" b="b" t="t" l="l"/>
            <a:pathLst>
              <a:path h="488354" w="488354">
                <a:moveTo>
                  <a:pt x="0" y="0"/>
                </a:moveTo>
                <a:lnTo>
                  <a:pt x="488354" y="0"/>
                </a:lnTo>
                <a:lnTo>
                  <a:pt x="488354" y="488355"/>
                </a:lnTo>
                <a:lnTo>
                  <a:pt x="0" y="488355"/>
                </a:lnTo>
                <a:lnTo>
                  <a:pt x="0" y="0"/>
                </a:lnTo>
                <a:close/>
              </a:path>
            </a:pathLst>
          </a:custGeom>
          <a:blipFill>
            <a:blip r:embed="rId12"/>
            <a:stretch>
              <a:fillRect l="0" t="0" r="0" b="0"/>
            </a:stretch>
          </a:blipFill>
        </p:spPr>
      </p:sp>
      <p:sp>
        <p:nvSpPr>
          <p:cNvPr name="Freeform 38" id="38"/>
          <p:cNvSpPr/>
          <p:nvPr/>
        </p:nvSpPr>
        <p:spPr>
          <a:xfrm flipH="false" flipV="false" rot="0">
            <a:off x="6188496" y="1503687"/>
            <a:ext cx="488354" cy="488354"/>
          </a:xfrm>
          <a:custGeom>
            <a:avLst/>
            <a:gdLst/>
            <a:ahLst/>
            <a:cxnLst/>
            <a:rect r="r" b="b" t="t" l="l"/>
            <a:pathLst>
              <a:path h="488354" w="488354">
                <a:moveTo>
                  <a:pt x="0" y="0"/>
                </a:moveTo>
                <a:lnTo>
                  <a:pt x="488355" y="0"/>
                </a:lnTo>
                <a:lnTo>
                  <a:pt x="488355" y="488355"/>
                </a:lnTo>
                <a:lnTo>
                  <a:pt x="0" y="488355"/>
                </a:lnTo>
                <a:lnTo>
                  <a:pt x="0" y="0"/>
                </a:lnTo>
                <a:close/>
              </a:path>
            </a:pathLst>
          </a:custGeom>
          <a:blipFill>
            <a:blip r:embed="rId13"/>
            <a:stretch>
              <a:fillRect l="0" t="0" r="0" b="0"/>
            </a:stretch>
          </a:blipFill>
        </p:spPr>
      </p:sp>
      <p:sp>
        <p:nvSpPr>
          <p:cNvPr name="Freeform 39" id="39"/>
          <p:cNvSpPr/>
          <p:nvPr/>
        </p:nvSpPr>
        <p:spPr>
          <a:xfrm flipH="false" flipV="false" rot="0">
            <a:off x="6714951" y="1503687"/>
            <a:ext cx="488354" cy="488354"/>
          </a:xfrm>
          <a:custGeom>
            <a:avLst/>
            <a:gdLst/>
            <a:ahLst/>
            <a:cxnLst/>
            <a:rect r="r" b="b" t="t" l="l"/>
            <a:pathLst>
              <a:path h="488354" w="488354">
                <a:moveTo>
                  <a:pt x="0" y="0"/>
                </a:moveTo>
                <a:lnTo>
                  <a:pt x="488354" y="0"/>
                </a:lnTo>
                <a:lnTo>
                  <a:pt x="488354" y="488355"/>
                </a:lnTo>
                <a:lnTo>
                  <a:pt x="0" y="488355"/>
                </a:lnTo>
                <a:lnTo>
                  <a:pt x="0" y="0"/>
                </a:lnTo>
                <a:close/>
              </a:path>
            </a:pathLst>
          </a:custGeom>
          <a:blipFill>
            <a:blip r:embed="rId14"/>
            <a:stretch>
              <a:fillRect l="0" t="0" r="0" b="0"/>
            </a:stretch>
          </a:blipFill>
        </p:spPr>
      </p:sp>
      <p:sp>
        <p:nvSpPr>
          <p:cNvPr name="Freeform 40" id="40"/>
          <p:cNvSpPr/>
          <p:nvPr/>
        </p:nvSpPr>
        <p:spPr>
          <a:xfrm flipH="false" flipV="false" rot="0">
            <a:off x="5201394" y="2127317"/>
            <a:ext cx="511663" cy="511663"/>
          </a:xfrm>
          <a:custGeom>
            <a:avLst/>
            <a:gdLst/>
            <a:ahLst/>
            <a:cxnLst/>
            <a:rect r="r" b="b" t="t" l="l"/>
            <a:pathLst>
              <a:path h="511663" w="511663">
                <a:moveTo>
                  <a:pt x="0" y="0"/>
                </a:moveTo>
                <a:lnTo>
                  <a:pt x="511662" y="0"/>
                </a:lnTo>
                <a:lnTo>
                  <a:pt x="511662" y="511663"/>
                </a:lnTo>
                <a:lnTo>
                  <a:pt x="0" y="511663"/>
                </a:lnTo>
                <a:lnTo>
                  <a:pt x="0" y="0"/>
                </a:lnTo>
                <a:close/>
              </a:path>
            </a:pathLst>
          </a:custGeom>
          <a:blipFill>
            <a:blip r:embed="rId15"/>
            <a:stretch>
              <a:fillRect l="0" t="0" r="0" b="0"/>
            </a:stretch>
          </a:blipFill>
        </p:spPr>
      </p:sp>
      <p:sp>
        <p:nvSpPr>
          <p:cNvPr name="Freeform 41" id="41"/>
          <p:cNvSpPr/>
          <p:nvPr/>
        </p:nvSpPr>
        <p:spPr>
          <a:xfrm flipH="false" flipV="false" rot="0">
            <a:off x="5756038" y="2127317"/>
            <a:ext cx="511663" cy="511663"/>
          </a:xfrm>
          <a:custGeom>
            <a:avLst/>
            <a:gdLst/>
            <a:ahLst/>
            <a:cxnLst/>
            <a:rect r="r" b="b" t="t" l="l"/>
            <a:pathLst>
              <a:path h="511663" w="511663">
                <a:moveTo>
                  <a:pt x="0" y="0"/>
                </a:moveTo>
                <a:lnTo>
                  <a:pt x="511662" y="0"/>
                </a:lnTo>
                <a:lnTo>
                  <a:pt x="511662" y="511663"/>
                </a:lnTo>
                <a:lnTo>
                  <a:pt x="0" y="511663"/>
                </a:lnTo>
                <a:lnTo>
                  <a:pt x="0" y="0"/>
                </a:lnTo>
                <a:close/>
              </a:path>
            </a:pathLst>
          </a:custGeom>
          <a:blipFill>
            <a:blip r:embed="rId16"/>
            <a:stretch>
              <a:fillRect l="0" t="0" r="0" b="0"/>
            </a:stretch>
          </a:blipFill>
        </p:spPr>
      </p:sp>
      <p:sp>
        <p:nvSpPr>
          <p:cNvPr name="Freeform 42" id="42"/>
          <p:cNvSpPr/>
          <p:nvPr/>
        </p:nvSpPr>
        <p:spPr>
          <a:xfrm flipH="false" flipV="false" rot="0">
            <a:off x="6271526" y="2127317"/>
            <a:ext cx="511663" cy="511663"/>
          </a:xfrm>
          <a:custGeom>
            <a:avLst/>
            <a:gdLst/>
            <a:ahLst/>
            <a:cxnLst/>
            <a:rect r="r" b="b" t="t" l="l"/>
            <a:pathLst>
              <a:path h="511663" w="511663">
                <a:moveTo>
                  <a:pt x="0" y="0"/>
                </a:moveTo>
                <a:lnTo>
                  <a:pt x="511663" y="0"/>
                </a:lnTo>
                <a:lnTo>
                  <a:pt x="511663" y="511663"/>
                </a:lnTo>
                <a:lnTo>
                  <a:pt x="0" y="511663"/>
                </a:lnTo>
                <a:lnTo>
                  <a:pt x="0" y="0"/>
                </a:lnTo>
                <a:close/>
              </a:path>
            </a:pathLst>
          </a:custGeom>
          <a:blipFill>
            <a:blip r:embed="rId17"/>
            <a:stretch>
              <a:fillRect l="0" t="0" r="0" b="0"/>
            </a:stretch>
          </a:blipFill>
        </p:spPr>
      </p:sp>
      <p:sp>
        <p:nvSpPr>
          <p:cNvPr name="Freeform 43" id="43"/>
          <p:cNvSpPr/>
          <p:nvPr/>
        </p:nvSpPr>
        <p:spPr>
          <a:xfrm flipH="false" flipV="false" rot="0">
            <a:off x="6783189" y="2127317"/>
            <a:ext cx="511663" cy="511663"/>
          </a:xfrm>
          <a:custGeom>
            <a:avLst/>
            <a:gdLst/>
            <a:ahLst/>
            <a:cxnLst/>
            <a:rect r="r" b="b" t="t" l="l"/>
            <a:pathLst>
              <a:path h="511663" w="511663">
                <a:moveTo>
                  <a:pt x="0" y="0"/>
                </a:moveTo>
                <a:lnTo>
                  <a:pt x="511663" y="0"/>
                </a:lnTo>
                <a:lnTo>
                  <a:pt x="511663" y="511663"/>
                </a:lnTo>
                <a:lnTo>
                  <a:pt x="0" y="511663"/>
                </a:lnTo>
                <a:lnTo>
                  <a:pt x="0" y="0"/>
                </a:lnTo>
                <a:close/>
              </a:path>
            </a:pathLst>
          </a:custGeom>
          <a:blipFill>
            <a:blip r:embed="rId18"/>
            <a:stretch>
              <a:fillRect l="0" t="0" r="0" b="0"/>
            </a:stretch>
          </a:blipFill>
        </p:spPr>
      </p:sp>
      <p:sp>
        <p:nvSpPr>
          <p:cNvPr name="Freeform 44" id="44"/>
          <p:cNvSpPr/>
          <p:nvPr/>
        </p:nvSpPr>
        <p:spPr>
          <a:xfrm flipH="false" flipV="false" rot="0">
            <a:off x="5464961" y="2734230"/>
            <a:ext cx="496191" cy="496191"/>
          </a:xfrm>
          <a:custGeom>
            <a:avLst/>
            <a:gdLst/>
            <a:ahLst/>
            <a:cxnLst/>
            <a:rect r="r" b="b" t="t" l="l"/>
            <a:pathLst>
              <a:path h="496191" w="496191">
                <a:moveTo>
                  <a:pt x="0" y="0"/>
                </a:moveTo>
                <a:lnTo>
                  <a:pt x="496191" y="0"/>
                </a:lnTo>
                <a:lnTo>
                  <a:pt x="496191" y="496191"/>
                </a:lnTo>
                <a:lnTo>
                  <a:pt x="0" y="496191"/>
                </a:lnTo>
                <a:lnTo>
                  <a:pt x="0" y="0"/>
                </a:lnTo>
                <a:close/>
              </a:path>
            </a:pathLst>
          </a:custGeom>
          <a:blipFill>
            <a:blip r:embed="rId19"/>
            <a:stretch>
              <a:fillRect l="0" t="0" r="0" b="0"/>
            </a:stretch>
          </a:blipFill>
        </p:spPr>
      </p:sp>
      <p:sp>
        <p:nvSpPr>
          <p:cNvPr name="Freeform 45" id="45"/>
          <p:cNvSpPr/>
          <p:nvPr/>
        </p:nvSpPr>
        <p:spPr>
          <a:xfrm flipH="false" flipV="false" rot="0">
            <a:off x="6019605" y="2705655"/>
            <a:ext cx="496191" cy="496191"/>
          </a:xfrm>
          <a:custGeom>
            <a:avLst/>
            <a:gdLst/>
            <a:ahLst/>
            <a:cxnLst/>
            <a:rect r="r" b="b" t="t" l="l"/>
            <a:pathLst>
              <a:path h="496191" w="496191">
                <a:moveTo>
                  <a:pt x="0" y="0"/>
                </a:moveTo>
                <a:lnTo>
                  <a:pt x="496191" y="0"/>
                </a:lnTo>
                <a:lnTo>
                  <a:pt x="496191" y="496191"/>
                </a:lnTo>
                <a:lnTo>
                  <a:pt x="0" y="496191"/>
                </a:lnTo>
                <a:lnTo>
                  <a:pt x="0" y="0"/>
                </a:lnTo>
                <a:close/>
              </a:path>
            </a:pathLst>
          </a:custGeom>
          <a:blipFill>
            <a:blip r:embed="rId20"/>
            <a:stretch>
              <a:fillRect l="0" t="0" r="0" b="0"/>
            </a:stretch>
          </a:blipFill>
        </p:spPr>
      </p:sp>
      <p:sp>
        <p:nvSpPr>
          <p:cNvPr name="TextBox 46" id="46"/>
          <p:cNvSpPr txBox="true"/>
          <p:nvPr/>
        </p:nvSpPr>
        <p:spPr>
          <a:xfrm rot="0">
            <a:off x="1588958" y="10229498"/>
            <a:ext cx="1794402" cy="143778"/>
          </a:xfrm>
          <a:prstGeom prst="rect">
            <a:avLst/>
          </a:prstGeom>
        </p:spPr>
        <p:txBody>
          <a:bodyPr anchor="t" rtlCol="false" tIns="0" lIns="0" bIns="0" rIns="0">
            <a:spAutoFit/>
          </a:bodyPr>
          <a:lstStyle/>
          <a:p>
            <a:pPr algn="l">
              <a:lnSpc>
                <a:spcPts val="1087"/>
              </a:lnSpc>
            </a:pPr>
            <a:r>
              <a:rPr lang="en-US" b="true" sz="1100">
                <a:solidFill>
                  <a:srgbClr val="183669"/>
                </a:solidFill>
                <a:latin typeface="Arial Unicode Bold"/>
                <a:ea typeface="Arial Unicode Bold"/>
                <a:cs typeface="Arial Unicode Bold"/>
                <a:sym typeface="Arial Unicode Bold"/>
              </a:rPr>
              <a:t>greenlabs@ucd.ie</a:t>
            </a:r>
          </a:p>
        </p:txBody>
      </p:sp>
      <p:sp>
        <p:nvSpPr>
          <p:cNvPr name="TextBox 47" id="47"/>
          <p:cNvSpPr txBox="true"/>
          <p:nvPr/>
        </p:nvSpPr>
        <p:spPr>
          <a:xfrm rot="0">
            <a:off x="320654" y="2639742"/>
            <a:ext cx="4485510" cy="427863"/>
          </a:xfrm>
          <a:prstGeom prst="rect">
            <a:avLst/>
          </a:prstGeom>
        </p:spPr>
        <p:txBody>
          <a:bodyPr anchor="t" rtlCol="false" tIns="0" lIns="0" bIns="0" rIns="0">
            <a:spAutoFit/>
          </a:bodyPr>
          <a:lstStyle/>
          <a:p>
            <a:pPr algn="just">
              <a:lnSpc>
                <a:spcPts val="1746"/>
              </a:lnSpc>
            </a:pPr>
            <a:r>
              <a:rPr lang="en-US" sz="1200" b="true">
                <a:solidFill>
                  <a:srgbClr val="183669"/>
                </a:solidFill>
                <a:latin typeface="Arial Unicode Bold"/>
                <a:ea typeface="Arial Unicode Bold"/>
                <a:cs typeface="Arial Unicode Bold"/>
                <a:sym typeface="Arial Unicode Bold"/>
              </a:rPr>
              <a:t>Researchers name:</a:t>
            </a:r>
          </a:p>
          <a:p>
            <a:pPr algn="just">
              <a:lnSpc>
                <a:spcPts val="1746"/>
              </a:lnSpc>
            </a:pPr>
            <a:r>
              <a:rPr lang="en-US" b="true" sz="1200">
                <a:solidFill>
                  <a:srgbClr val="183669"/>
                </a:solidFill>
                <a:latin typeface="Arial Unicode Bold"/>
                <a:ea typeface="Arial Unicode Bold"/>
                <a:cs typeface="Arial Unicode Bold"/>
                <a:sym typeface="Arial Unicode Bold"/>
              </a:rPr>
              <a:t>Name of School:</a:t>
            </a:r>
          </a:p>
        </p:txBody>
      </p:sp>
      <p:sp>
        <p:nvSpPr>
          <p:cNvPr name="TextBox 48" id="48"/>
          <p:cNvSpPr txBox="true"/>
          <p:nvPr/>
        </p:nvSpPr>
        <p:spPr>
          <a:xfrm rot="0">
            <a:off x="114300" y="709567"/>
            <a:ext cx="4033069" cy="901474"/>
          </a:xfrm>
          <a:prstGeom prst="rect">
            <a:avLst/>
          </a:prstGeom>
        </p:spPr>
        <p:txBody>
          <a:bodyPr anchor="t" rtlCol="false" tIns="0" lIns="0" bIns="0" rIns="0">
            <a:spAutoFit/>
          </a:bodyPr>
          <a:lstStyle/>
          <a:p>
            <a:pPr algn="l">
              <a:lnSpc>
                <a:spcPts val="2335"/>
              </a:lnSpc>
            </a:pPr>
            <a:r>
              <a:rPr lang="en-US" b="true" sz="2361">
                <a:solidFill>
                  <a:srgbClr val="FFFFFF"/>
                </a:solidFill>
                <a:latin typeface="Arial Unicode Bold"/>
                <a:ea typeface="Arial Unicode Bold"/>
                <a:cs typeface="Arial Unicode Bold"/>
                <a:sym typeface="Arial Unicode Bold"/>
              </a:rPr>
              <a:t>CASE STUDY:</a:t>
            </a:r>
          </a:p>
          <a:p>
            <a:pPr algn="l">
              <a:lnSpc>
                <a:spcPts val="2335"/>
              </a:lnSpc>
            </a:pPr>
          </a:p>
          <a:p>
            <a:pPr algn="l">
              <a:lnSpc>
                <a:spcPts val="2335"/>
              </a:lnSpc>
            </a:pPr>
          </a:p>
        </p:txBody>
      </p:sp>
      <p:sp>
        <p:nvSpPr>
          <p:cNvPr name="TextBox 49" id="49"/>
          <p:cNvSpPr txBox="true"/>
          <p:nvPr/>
        </p:nvSpPr>
        <p:spPr>
          <a:xfrm rot="0">
            <a:off x="320654" y="4099964"/>
            <a:ext cx="3558524" cy="253620"/>
          </a:xfrm>
          <a:prstGeom prst="rect">
            <a:avLst/>
          </a:prstGeom>
        </p:spPr>
        <p:txBody>
          <a:bodyPr anchor="t" rtlCol="false" tIns="0" lIns="0" bIns="0" rIns="0">
            <a:spAutoFit/>
          </a:bodyPr>
          <a:lstStyle/>
          <a:p>
            <a:pPr algn="l">
              <a:lnSpc>
                <a:spcPts val="1978"/>
              </a:lnSpc>
            </a:pPr>
            <a:r>
              <a:rPr lang="en-US" b="true" sz="2000">
                <a:solidFill>
                  <a:srgbClr val="1F7CC1"/>
                </a:solidFill>
                <a:latin typeface="Arial Unicode Bold"/>
                <a:ea typeface="Arial Unicode Bold"/>
                <a:cs typeface="Arial Unicode Bold"/>
                <a:sym typeface="Arial Unicode Bold"/>
              </a:rPr>
              <a:t>SUMMARY OF IMPACT</a:t>
            </a:r>
          </a:p>
        </p:txBody>
      </p:sp>
      <p:sp>
        <p:nvSpPr>
          <p:cNvPr name="TextBox 50" id="50"/>
          <p:cNvSpPr txBox="true"/>
          <p:nvPr/>
        </p:nvSpPr>
        <p:spPr>
          <a:xfrm rot="0">
            <a:off x="353262" y="5432625"/>
            <a:ext cx="3393364" cy="253620"/>
          </a:xfrm>
          <a:prstGeom prst="rect">
            <a:avLst/>
          </a:prstGeom>
        </p:spPr>
        <p:txBody>
          <a:bodyPr anchor="t" rtlCol="false" tIns="0" lIns="0" bIns="0" rIns="0">
            <a:spAutoFit/>
          </a:bodyPr>
          <a:lstStyle/>
          <a:p>
            <a:pPr algn="l">
              <a:lnSpc>
                <a:spcPts val="1978"/>
              </a:lnSpc>
            </a:pPr>
            <a:r>
              <a:rPr lang="en-US" b="true" sz="2000">
                <a:solidFill>
                  <a:srgbClr val="1F7CC1"/>
                </a:solidFill>
                <a:latin typeface="Arial Unicode Bold"/>
                <a:ea typeface="Arial Unicode Bold"/>
                <a:cs typeface="Arial Unicode Bold"/>
                <a:sym typeface="Arial Unicode Bold"/>
              </a:rPr>
              <a:t>RESEARCH DESCRIPTION </a:t>
            </a:r>
          </a:p>
        </p:txBody>
      </p:sp>
      <p:sp>
        <p:nvSpPr>
          <p:cNvPr name="TextBox 51" id="51"/>
          <p:cNvSpPr txBox="true"/>
          <p:nvPr/>
        </p:nvSpPr>
        <p:spPr>
          <a:xfrm rot="0">
            <a:off x="335704" y="7191195"/>
            <a:ext cx="3060452" cy="501270"/>
          </a:xfrm>
          <a:prstGeom prst="rect">
            <a:avLst/>
          </a:prstGeom>
        </p:spPr>
        <p:txBody>
          <a:bodyPr anchor="t" rtlCol="false" tIns="0" lIns="0" bIns="0" rIns="0">
            <a:spAutoFit/>
          </a:bodyPr>
          <a:lstStyle/>
          <a:p>
            <a:pPr algn="l">
              <a:lnSpc>
                <a:spcPts val="1978"/>
              </a:lnSpc>
            </a:pPr>
            <a:r>
              <a:rPr lang="en-US" b="true" sz="2000">
                <a:solidFill>
                  <a:srgbClr val="1F7CC1"/>
                </a:solidFill>
                <a:latin typeface="Arial Unicode Bold"/>
                <a:ea typeface="Arial Unicode Bold"/>
                <a:cs typeface="Arial Unicode Bold"/>
                <a:sym typeface="Arial Unicode Bold"/>
              </a:rPr>
              <a:t>DESCRIPTION OF THE IMPACT</a:t>
            </a:r>
          </a:p>
        </p:txBody>
      </p:sp>
      <p:sp>
        <p:nvSpPr>
          <p:cNvPr name="TextBox 52" id="52"/>
          <p:cNvSpPr txBox="true"/>
          <p:nvPr/>
        </p:nvSpPr>
        <p:spPr>
          <a:xfrm rot="0">
            <a:off x="335704" y="4523548"/>
            <a:ext cx="3042894" cy="942975"/>
          </a:xfrm>
          <a:prstGeom prst="rect">
            <a:avLst/>
          </a:prstGeom>
        </p:spPr>
        <p:txBody>
          <a:bodyPr anchor="t" rtlCol="false" tIns="0" lIns="0" bIns="0" rIns="0">
            <a:spAutoFit/>
          </a:bodyPr>
          <a:lstStyle/>
          <a:p>
            <a:pPr algn="just">
              <a:lnSpc>
                <a:spcPts val="1530"/>
              </a:lnSpc>
            </a:pPr>
            <a:r>
              <a:rPr lang="en-US" sz="900" spc="26">
                <a:solidFill>
                  <a:srgbClr val="737373"/>
                </a:solidFill>
                <a:latin typeface="Arial Unicode"/>
                <a:ea typeface="Arial Unicode"/>
                <a:cs typeface="Arial Unicode"/>
                <a:sym typeface="Arial Unicode"/>
              </a:rPr>
              <a:t>A concise overview, avoiding jargon and technical language, clearly articulating the main impacts (and their reach and significance). (maximum 120 words)</a:t>
            </a:r>
          </a:p>
          <a:p>
            <a:pPr algn="just">
              <a:lnSpc>
                <a:spcPts val="1530"/>
              </a:lnSpc>
            </a:pPr>
          </a:p>
          <a:p>
            <a:pPr algn="just">
              <a:lnSpc>
                <a:spcPts val="1530"/>
              </a:lnSpc>
            </a:pPr>
          </a:p>
        </p:txBody>
      </p:sp>
      <p:sp>
        <p:nvSpPr>
          <p:cNvPr name="TextBox 53" id="53"/>
          <p:cNvSpPr txBox="true"/>
          <p:nvPr/>
        </p:nvSpPr>
        <p:spPr>
          <a:xfrm rot="0">
            <a:off x="320654" y="5857695"/>
            <a:ext cx="3042894" cy="1133475"/>
          </a:xfrm>
          <a:prstGeom prst="rect">
            <a:avLst/>
          </a:prstGeom>
        </p:spPr>
        <p:txBody>
          <a:bodyPr anchor="t" rtlCol="false" tIns="0" lIns="0" bIns="0" rIns="0">
            <a:spAutoFit/>
          </a:bodyPr>
          <a:lstStyle/>
          <a:p>
            <a:pPr algn="just">
              <a:lnSpc>
                <a:spcPts val="1530"/>
              </a:lnSpc>
            </a:pPr>
            <a:r>
              <a:rPr lang="en-US" sz="900" spc="26">
                <a:solidFill>
                  <a:srgbClr val="737373"/>
                </a:solidFill>
                <a:latin typeface="Arial Unicode"/>
                <a:ea typeface="Arial Unicode"/>
                <a:cs typeface="Arial Unicode"/>
                <a:sym typeface="Arial Unicode"/>
              </a:rPr>
              <a:t>Describe the research undertaken, including the timeframe. Outline the key research insights or findings that underpinned the impact (to be described in section below). It is a good idea to start with the results and then say how you got there. (maximum 250 words)</a:t>
            </a:r>
          </a:p>
          <a:p>
            <a:pPr algn="just">
              <a:lnSpc>
                <a:spcPts val="1530"/>
              </a:lnSpc>
            </a:pPr>
          </a:p>
        </p:txBody>
      </p:sp>
      <p:sp>
        <p:nvSpPr>
          <p:cNvPr name="TextBox 54" id="54"/>
          <p:cNvSpPr txBox="true"/>
          <p:nvPr/>
        </p:nvSpPr>
        <p:spPr>
          <a:xfrm rot="0">
            <a:off x="428572" y="10229498"/>
            <a:ext cx="1684023" cy="143778"/>
          </a:xfrm>
          <a:prstGeom prst="rect">
            <a:avLst/>
          </a:prstGeom>
        </p:spPr>
        <p:txBody>
          <a:bodyPr anchor="t" rtlCol="false" tIns="0" lIns="0" bIns="0" rIns="0">
            <a:spAutoFit/>
          </a:bodyPr>
          <a:lstStyle/>
          <a:p>
            <a:pPr algn="l">
              <a:lnSpc>
                <a:spcPts val="1087"/>
              </a:lnSpc>
            </a:pPr>
            <a:r>
              <a:rPr lang="en-US" b="true" sz="1100">
                <a:solidFill>
                  <a:srgbClr val="183669"/>
                </a:solidFill>
                <a:latin typeface="Arial Unicode Bold"/>
                <a:ea typeface="Arial Unicode Bold"/>
                <a:cs typeface="Arial Unicode Bold"/>
                <a:sym typeface="Arial Unicode Bold"/>
              </a:rPr>
              <a:t>www.ucd.ie/sri</a:t>
            </a:r>
          </a:p>
        </p:txBody>
      </p:sp>
      <p:sp>
        <p:nvSpPr>
          <p:cNvPr name="TextBox 55" id="55"/>
          <p:cNvSpPr txBox="true"/>
          <p:nvPr/>
        </p:nvSpPr>
        <p:spPr>
          <a:xfrm rot="0">
            <a:off x="320654" y="7775790"/>
            <a:ext cx="3042894" cy="2085975"/>
          </a:xfrm>
          <a:prstGeom prst="rect">
            <a:avLst/>
          </a:prstGeom>
        </p:spPr>
        <p:txBody>
          <a:bodyPr anchor="t" rtlCol="false" tIns="0" lIns="0" bIns="0" rIns="0">
            <a:spAutoFit/>
          </a:bodyPr>
          <a:lstStyle/>
          <a:p>
            <a:pPr algn="just">
              <a:lnSpc>
                <a:spcPts val="1530"/>
              </a:lnSpc>
            </a:pPr>
            <a:r>
              <a:rPr lang="en-US" sz="900" spc="26">
                <a:solidFill>
                  <a:srgbClr val="737373"/>
                </a:solidFill>
                <a:latin typeface="Arial Unicode"/>
                <a:ea typeface="Arial Unicode"/>
                <a:cs typeface="Arial Unicode"/>
                <a:sym typeface="Arial Unicode"/>
              </a:rPr>
              <a:t>Provide a narrative, with supporting evidence, to explain the nature and extent of the impact (including how the research made a distinct contribution). </a:t>
            </a:r>
          </a:p>
          <a:p>
            <a:pPr algn="just">
              <a:lnSpc>
                <a:spcPts val="1530"/>
              </a:lnSpc>
            </a:pPr>
          </a:p>
          <a:p>
            <a:pPr algn="just">
              <a:lnSpc>
                <a:spcPts val="1530"/>
              </a:lnSpc>
            </a:pPr>
            <a:r>
              <a:rPr lang="en-US" sz="900" spc="26">
                <a:solidFill>
                  <a:srgbClr val="737373"/>
                </a:solidFill>
                <a:latin typeface="Arial Unicode"/>
                <a:ea typeface="Arial Unicode"/>
                <a:cs typeface="Arial Unicode"/>
                <a:sym typeface="Arial Unicode"/>
              </a:rPr>
              <a:t>Be as clear as possible about exactly WHAT the impact was, adding precise quantification wherever possible. Numeric data and indicators need to be meaningful and contextualised to clearly support the case being made (not used as a substitute for a clear narrative). Avoid generalised or exaggerated statements about impact.</a:t>
            </a:r>
          </a:p>
          <a:p>
            <a:pPr algn="just">
              <a:lnSpc>
                <a:spcPts val="1530"/>
              </a:lnSpc>
            </a:pPr>
          </a:p>
        </p:txBody>
      </p:sp>
      <p:sp>
        <p:nvSpPr>
          <p:cNvPr name="TextBox 56" id="56"/>
          <p:cNvSpPr txBox="true"/>
          <p:nvPr/>
        </p:nvSpPr>
        <p:spPr>
          <a:xfrm rot="0">
            <a:off x="4026225" y="4556339"/>
            <a:ext cx="3042894" cy="2085975"/>
          </a:xfrm>
          <a:prstGeom prst="rect">
            <a:avLst/>
          </a:prstGeom>
        </p:spPr>
        <p:txBody>
          <a:bodyPr anchor="t" rtlCol="false" tIns="0" lIns="0" bIns="0" rIns="0">
            <a:spAutoFit/>
          </a:bodyPr>
          <a:lstStyle/>
          <a:p>
            <a:pPr algn="just">
              <a:lnSpc>
                <a:spcPts val="1529"/>
              </a:lnSpc>
            </a:pPr>
            <a:r>
              <a:rPr lang="en-US" sz="899" spc="26">
                <a:solidFill>
                  <a:srgbClr val="737373"/>
                </a:solidFill>
                <a:latin typeface="Arial Unicode"/>
                <a:ea typeface="Arial Unicode"/>
                <a:cs typeface="Arial Unicode"/>
                <a:sym typeface="Arial Unicode"/>
              </a:rPr>
              <a:t>Clearly identify specifically WHO has benefited from the work or which groups/organisations have changed something as a result of it (bear in mind that this may include ‘intermediary’ organisations as well as your intended ‘end users’ or audiences). Describe how you have engaged with these users and beneficiaries. It can be useful to indicate the numbers of people impacted and WHEN these impacts occurred. Also relevant is WHERE the impact occurred, particularly whether it is local, national or international in scale. (maximum 500 words)</a:t>
            </a:r>
          </a:p>
        </p:txBody>
      </p:sp>
      <p:sp>
        <p:nvSpPr>
          <p:cNvPr name="TextBox 57" id="57"/>
          <p:cNvSpPr txBox="true"/>
          <p:nvPr/>
        </p:nvSpPr>
        <p:spPr>
          <a:xfrm rot="0">
            <a:off x="4026225" y="7002472"/>
            <a:ext cx="3085746" cy="253620"/>
          </a:xfrm>
          <a:prstGeom prst="rect">
            <a:avLst/>
          </a:prstGeom>
        </p:spPr>
        <p:txBody>
          <a:bodyPr anchor="t" rtlCol="false" tIns="0" lIns="0" bIns="0" rIns="0">
            <a:spAutoFit/>
          </a:bodyPr>
          <a:lstStyle/>
          <a:p>
            <a:pPr algn="l">
              <a:lnSpc>
                <a:spcPts val="1978"/>
              </a:lnSpc>
            </a:pPr>
            <a:r>
              <a:rPr lang="en-US" b="true" sz="2000">
                <a:solidFill>
                  <a:srgbClr val="1F7CC1"/>
                </a:solidFill>
                <a:latin typeface="Arial Unicode Bold"/>
                <a:ea typeface="Arial Unicode Bold"/>
                <a:cs typeface="Arial Unicode Bold"/>
                <a:sym typeface="Arial Unicode Bold"/>
              </a:rPr>
              <a:t>EVIDENCE OF IMPACT</a:t>
            </a:r>
          </a:p>
        </p:txBody>
      </p:sp>
      <p:sp>
        <p:nvSpPr>
          <p:cNvPr name="TextBox 58" id="58"/>
          <p:cNvSpPr txBox="true"/>
          <p:nvPr/>
        </p:nvSpPr>
        <p:spPr>
          <a:xfrm rot="0">
            <a:off x="4026225" y="7435131"/>
            <a:ext cx="3042894" cy="1514475"/>
          </a:xfrm>
          <a:prstGeom prst="rect">
            <a:avLst/>
          </a:prstGeom>
        </p:spPr>
        <p:txBody>
          <a:bodyPr anchor="t" rtlCol="false" tIns="0" lIns="0" bIns="0" rIns="0">
            <a:spAutoFit/>
          </a:bodyPr>
          <a:lstStyle/>
          <a:p>
            <a:pPr algn="just">
              <a:lnSpc>
                <a:spcPts val="1530"/>
              </a:lnSpc>
            </a:pPr>
            <a:r>
              <a:rPr lang="en-US" sz="900" spc="26">
                <a:solidFill>
                  <a:srgbClr val="737373"/>
                </a:solidFill>
                <a:latin typeface="Arial Unicode"/>
                <a:ea typeface="Arial Unicode"/>
                <a:cs typeface="Arial Unicode"/>
                <a:sym typeface="Arial Unicode"/>
              </a:rPr>
              <a:t>Include sources to corroborate the impact, e.g. policy documents, news articles, videos, testimonials. Case studies can be greatly improved with quotes that illustrate the impact, especially if they are from people with high profile and relevant job titles.  (maximum 150 words)</a:t>
            </a:r>
          </a:p>
          <a:p>
            <a:pPr algn="just">
              <a:lnSpc>
                <a:spcPts val="1530"/>
              </a:lnSpc>
            </a:pPr>
          </a:p>
          <a:p>
            <a:pPr algn="just">
              <a:lnSpc>
                <a:spcPts val="1530"/>
              </a:lnSpc>
            </a:pPr>
          </a:p>
        </p:txBody>
      </p:sp>
      <p:sp>
        <p:nvSpPr>
          <p:cNvPr name="TextBox 59" id="59"/>
          <p:cNvSpPr txBox="true"/>
          <p:nvPr/>
        </p:nvSpPr>
        <p:spPr>
          <a:xfrm rot="0">
            <a:off x="114300" y="127201"/>
            <a:ext cx="1862148" cy="215967"/>
          </a:xfrm>
          <a:prstGeom prst="rect">
            <a:avLst/>
          </a:prstGeom>
        </p:spPr>
        <p:txBody>
          <a:bodyPr anchor="t" rtlCol="false" tIns="0" lIns="0" bIns="0" rIns="0">
            <a:spAutoFit/>
          </a:bodyPr>
          <a:lstStyle/>
          <a:p>
            <a:pPr algn="l">
              <a:lnSpc>
                <a:spcPts val="1642"/>
              </a:lnSpc>
            </a:pPr>
            <a:r>
              <a:rPr lang="en-US" b="true" sz="1661">
                <a:solidFill>
                  <a:srgbClr val="183669"/>
                </a:solidFill>
                <a:latin typeface="Arial Unicode Bold"/>
                <a:ea typeface="Arial Unicode Bold"/>
                <a:cs typeface="Arial Unicode Bold"/>
                <a:sym typeface="Arial Unicode Bold"/>
              </a:rPr>
              <a:t>SRI Greenlabs</a:t>
            </a:r>
          </a:p>
        </p:txBody>
      </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a:grpSpLocks noChangeAspect="true"/>
          </p:cNvGrpSpPr>
          <p:nvPr/>
        </p:nvGrpSpPr>
        <p:grpSpPr>
          <a:xfrm rot="0">
            <a:off x="-46090" y="0"/>
            <a:ext cx="2022538" cy="458118"/>
            <a:chOff x="0" y="0"/>
            <a:chExt cx="2234756" cy="506184"/>
          </a:xfrm>
        </p:grpSpPr>
        <p:sp>
          <p:nvSpPr>
            <p:cNvPr name="Freeform 3" id="3"/>
            <p:cNvSpPr/>
            <p:nvPr/>
          </p:nvSpPr>
          <p:spPr>
            <a:xfrm flipH="false" flipV="false" rot="0">
              <a:off x="0" y="0"/>
              <a:ext cx="2234692" cy="506222"/>
            </a:xfrm>
            <a:custGeom>
              <a:avLst/>
              <a:gdLst/>
              <a:ahLst/>
              <a:cxnLst/>
              <a:rect r="r" b="b" t="t" l="l"/>
              <a:pathLst>
                <a:path h="506222" w="2234692">
                  <a:moveTo>
                    <a:pt x="0" y="0"/>
                  </a:moveTo>
                  <a:lnTo>
                    <a:pt x="0" y="506222"/>
                  </a:lnTo>
                  <a:lnTo>
                    <a:pt x="2234692" y="506222"/>
                  </a:lnTo>
                  <a:lnTo>
                    <a:pt x="1900682" y="0"/>
                  </a:lnTo>
                  <a:close/>
                </a:path>
              </a:pathLst>
            </a:custGeom>
            <a:solidFill>
              <a:srgbClr val="00BF63"/>
            </a:solidFill>
          </p:spPr>
        </p:sp>
      </p:grpSp>
      <p:grpSp>
        <p:nvGrpSpPr>
          <p:cNvPr name="Group 4" id="4"/>
          <p:cNvGrpSpPr/>
          <p:nvPr/>
        </p:nvGrpSpPr>
        <p:grpSpPr>
          <a:xfrm rot="0">
            <a:off x="0" y="9985291"/>
            <a:ext cx="7560000" cy="706709"/>
            <a:chOff x="0" y="0"/>
            <a:chExt cx="2709333" cy="253268"/>
          </a:xfrm>
        </p:grpSpPr>
        <p:sp>
          <p:nvSpPr>
            <p:cNvPr name="Freeform 5" id="5"/>
            <p:cNvSpPr/>
            <p:nvPr/>
          </p:nvSpPr>
          <p:spPr>
            <a:xfrm flipH="false" flipV="false" rot="0">
              <a:off x="0" y="0"/>
              <a:ext cx="2709333" cy="253268"/>
            </a:xfrm>
            <a:custGeom>
              <a:avLst/>
              <a:gdLst/>
              <a:ahLst/>
              <a:cxnLst/>
              <a:rect r="r" b="b" t="t" l="l"/>
              <a:pathLst>
                <a:path h="253268" w="2709333">
                  <a:moveTo>
                    <a:pt x="0" y="0"/>
                  </a:moveTo>
                  <a:lnTo>
                    <a:pt x="2709333" y="0"/>
                  </a:lnTo>
                  <a:lnTo>
                    <a:pt x="2709333" y="253268"/>
                  </a:lnTo>
                  <a:lnTo>
                    <a:pt x="0" y="253268"/>
                  </a:lnTo>
                  <a:close/>
                </a:path>
              </a:pathLst>
            </a:custGeom>
            <a:solidFill>
              <a:srgbClr val="00BF63"/>
            </a:solidFill>
          </p:spPr>
        </p:sp>
        <p:sp>
          <p:nvSpPr>
            <p:cNvPr name="TextBox 6" id="6"/>
            <p:cNvSpPr txBox="true"/>
            <p:nvPr/>
          </p:nvSpPr>
          <p:spPr>
            <a:xfrm>
              <a:off x="0" y="-28575"/>
              <a:ext cx="2709333" cy="281843"/>
            </a:xfrm>
            <a:prstGeom prst="rect">
              <a:avLst/>
            </a:prstGeom>
          </p:spPr>
          <p:txBody>
            <a:bodyPr anchor="ctr" rtlCol="false" tIns="50800" lIns="50800" bIns="50800" rIns="50800"/>
            <a:lstStyle/>
            <a:p>
              <a:pPr algn="ctr">
                <a:lnSpc>
                  <a:spcPts val="1540"/>
                </a:lnSpc>
                <a:spcBef>
                  <a:spcPct val="0"/>
                </a:spcBef>
              </a:pPr>
            </a:p>
          </p:txBody>
        </p:sp>
      </p:grpSp>
      <p:grpSp>
        <p:nvGrpSpPr>
          <p:cNvPr name="Group 7" id="7"/>
          <p:cNvGrpSpPr/>
          <p:nvPr/>
        </p:nvGrpSpPr>
        <p:grpSpPr>
          <a:xfrm rot="0">
            <a:off x="-11398" y="9936000"/>
            <a:ext cx="7571398" cy="47625"/>
            <a:chOff x="0" y="0"/>
            <a:chExt cx="2713418" cy="17068"/>
          </a:xfrm>
        </p:grpSpPr>
        <p:sp>
          <p:nvSpPr>
            <p:cNvPr name="Freeform 8" id="8"/>
            <p:cNvSpPr/>
            <p:nvPr/>
          </p:nvSpPr>
          <p:spPr>
            <a:xfrm flipH="false" flipV="false" rot="0">
              <a:off x="0" y="0"/>
              <a:ext cx="2713418" cy="17068"/>
            </a:xfrm>
            <a:custGeom>
              <a:avLst/>
              <a:gdLst/>
              <a:ahLst/>
              <a:cxnLst/>
              <a:rect r="r" b="b" t="t" l="l"/>
              <a:pathLst>
                <a:path h="17068" w="2713418">
                  <a:moveTo>
                    <a:pt x="0" y="0"/>
                  </a:moveTo>
                  <a:lnTo>
                    <a:pt x="2713418" y="0"/>
                  </a:lnTo>
                  <a:lnTo>
                    <a:pt x="2713418" y="17068"/>
                  </a:lnTo>
                  <a:lnTo>
                    <a:pt x="0" y="17068"/>
                  </a:lnTo>
                  <a:close/>
                </a:path>
              </a:pathLst>
            </a:custGeom>
            <a:solidFill>
              <a:srgbClr val="183669"/>
            </a:solidFill>
          </p:spPr>
        </p:sp>
        <p:sp>
          <p:nvSpPr>
            <p:cNvPr name="TextBox 9" id="9"/>
            <p:cNvSpPr txBox="true"/>
            <p:nvPr/>
          </p:nvSpPr>
          <p:spPr>
            <a:xfrm>
              <a:off x="0" y="-28575"/>
              <a:ext cx="2713418" cy="45643"/>
            </a:xfrm>
            <a:prstGeom prst="rect">
              <a:avLst/>
            </a:prstGeom>
          </p:spPr>
          <p:txBody>
            <a:bodyPr anchor="ctr" rtlCol="false" tIns="50800" lIns="50800" bIns="50800" rIns="50800"/>
            <a:lstStyle/>
            <a:p>
              <a:pPr algn="ctr">
                <a:lnSpc>
                  <a:spcPts val="1540"/>
                </a:lnSpc>
                <a:spcBef>
                  <a:spcPct val="0"/>
                </a:spcBef>
              </a:pPr>
            </a:p>
          </p:txBody>
        </p:sp>
      </p:grpSp>
      <p:sp>
        <p:nvSpPr>
          <p:cNvPr name="AutoShape 10" id="10"/>
          <p:cNvSpPr/>
          <p:nvPr/>
        </p:nvSpPr>
        <p:spPr>
          <a:xfrm>
            <a:off x="287358" y="1241953"/>
            <a:ext cx="3027845" cy="0"/>
          </a:xfrm>
          <a:prstGeom prst="line">
            <a:avLst/>
          </a:prstGeom>
          <a:ln cap="flat" w="9525">
            <a:solidFill>
              <a:srgbClr val="414042"/>
            </a:solidFill>
            <a:prstDash val="solid"/>
            <a:headEnd type="none" len="sm" w="sm"/>
            <a:tailEnd type="none" len="sm" w="sm"/>
          </a:ln>
        </p:spPr>
      </p:sp>
      <p:sp>
        <p:nvSpPr>
          <p:cNvPr name="AutoShape 11" id="11"/>
          <p:cNvSpPr/>
          <p:nvPr/>
        </p:nvSpPr>
        <p:spPr>
          <a:xfrm>
            <a:off x="272309" y="3112874"/>
            <a:ext cx="3027845" cy="0"/>
          </a:xfrm>
          <a:prstGeom prst="line">
            <a:avLst/>
          </a:prstGeom>
          <a:ln cap="flat" w="9525">
            <a:solidFill>
              <a:srgbClr val="414042"/>
            </a:solidFill>
            <a:prstDash val="solid"/>
            <a:headEnd type="none" len="sm" w="sm"/>
            <a:tailEnd type="none" len="sm" w="sm"/>
          </a:ln>
        </p:spPr>
      </p:sp>
      <p:sp>
        <p:nvSpPr>
          <p:cNvPr name="AutoShape 12" id="12"/>
          <p:cNvSpPr/>
          <p:nvPr/>
        </p:nvSpPr>
        <p:spPr>
          <a:xfrm>
            <a:off x="287358" y="1250553"/>
            <a:ext cx="748380" cy="0"/>
          </a:xfrm>
          <a:prstGeom prst="line">
            <a:avLst/>
          </a:prstGeom>
          <a:ln cap="flat" w="28575">
            <a:solidFill>
              <a:srgbClr val="00BF63"/>
            </a:solidFill>
            <a:prstDash val="solid"/>
            <a:headEnd type="none" len="sm" w="sm"/>
            <a:tailEnd type="none" len="sm" w="sm"/>
          </a:ln>
        </p:spPr>
      </p:sp>
      <p:sp>
        <p:nvSpPr>
          <p:cNvPr name="AutoShape 13" id="13"/>
          <p:cNvSpPr/>
          <p:nvPr/>
        </p:nvSpPr>
        <p:spPr>
          <a:xfrm>
            <a:off x="335704" y="10156544"/>
            <a:ext cx="4552399" cy="0"/>
          </a:xfrm>
          <a:prstGeom prst="line">
            <a:avLst/>
          </a:prstGeom>
          <a:ln cap="flat" w="9525">
            <a:solidFill>
              <a:srgbClr val="FFFFFF"/>
            </a:solidFill>
            <a:prstDash val="solid"/>
            <a:headEnd type="none" len="sm" w="sm"/>
            <a:tailEnd type="none" len="sm" w="sm"/>
          </a:ln>
        </p:spPr>
      </p:sp>
      <p:sp>
        <p:nvSpPr>
          <p:cNvPr name="AutoShape 14" id="14"/>
          <p:cNvSpPr/>
          <p:nvPr/>
        </p:nvSpPr>
        <p:spPr>
          <a:xfrm>
            <a:off x="335704" y="10170832"/>
            <a:ext cx="748380" cy="0"/>
          </a:xfrm>
          <a:prstGeom prst="line">
            <a:avLst/>
          </a:prstGeom>
          <a:ln cap="flat" w="28575">
            <a:solidFill>
              <a:srgbClr val="1F7CC1"/>
            </a:solidFill>
            <a:prstDash val="solid"/>
            <a:headEnd type="none" len="sm" w="sm"/>
            <a:tailEnd type="none" len="sm" w="sm"/>
          </a:ln>
        </p:spPr>
      </p:sp>
      <p:sp>
        <p:nvSpPr>
          <p:cNvPr name="TextBox 15" id="15"/>
          <p:cNvSpPr txBox="true"/>
          <p:nvPr/>
        </p:nvSpPr>
        <p:spPr>
          <a:xfrm rot="0">
            <a:off x="1588958" y="10229498"/>
            <a:ext cx="1794402" cy="143778"/>
          </a:xfrm>
          <a:prstGeom prst="rect">
            <a:avLst/>
          </a:prstGeom>
        </p:spPr>
        <p:txBody>
          <a:bodyPr anchor="t" rtlCol="false" tIns="0" lIns="0" bIns="0" rIns="0">
            <a:spAutoFit/>
          </a:bodyPr>
          <a:lstStyle/>
          <a:p>
            <a:pPr algn="l">
              <a:lnSpc>
                <a:spcPts val="1087"/>
              </a:lnSpc>
            </a:pPr>
            <a:r>
              <a:rPr lang="en-US" b="true" sz="1100">
                <a:solidFill>
                  <a:srgbClr val="183669"/>
                </a:solidFill>
                <a:latin typeface="Arial Unicode Bold"/>
                <a:ea typeface="Arial Unicode Bold"/>
                <a:cs typeface="Arial Unicode Bold"/>
                <a:sym typeface="Arial Unicode Bold"/>
              </a:rPr>
              <a:t>greenlabs@ucd.ie</a:t>
            </a:r>
          </a:p>
        </p:txBody>
      </p:sp>
      <p:sp>
        <p:nvSpPr>
          <p:cNvPr name="AutoShape 16" id="16"/>
          <p:cNvSpPr/>
          <p:nvPr/>
        </p:nvSpPr>
        <p:spPr>
          <a:xfrm>
            <a:off x="1456822" y="10210716"/>
            <a:ext cx="9669" cy="171633"/>
          </a:xfrm>
          <a:prstGeom prst="line">
            <a:avLst/>
          </a:prstGeom>
          <a:ln cap="flat" w="9525">
            <a:solidFill>
              <a:srgbClr val="FFFFFF"/>
            </a:solidFill>
            <a:prstDash val="solid"/>
            <a:headEnd type="none" len="sm" w="sm"/>
            <a:tailEnd type="none" len="sm" w="sm"/>
          </a:ln>
        </p:spPr>
      </p:sp>
      <p:sp>
        <p:nvSpPr>
          <p:cNvPr name="Freeform 17" id="17"/>
          <p:cNvSpPr/>
          <p:nvPr/>
        </p:nvSpPr>
        <p:spPr>
          <a:xfrm flipH="false" flipV="false" rot="0">
            <a:off x="6383776" y="114300"/>
            <a:ext cx="1061924" cy="1061924"/>
          </a:xfrm>
          <a:custGeom>
            <a:avLst/>
            <a:gdLst/>
            <a:ahLst/>
            <a:cxnLst/>
            <a:rect r="r" b="b" t="t" l="l"/>
            <a:pathLst>
              <a:path h="1061924" w="1061924">
                <a:moveTo>
                  <a:pt x="0" y="0"/>
                </a:moveTo>
                <a:lnTo>
                  <a:pt x="1061924" y="0"/>
                </a:lnTo>
                <a:lnTo>
                  <a:pt x="1061924" y="1061924"/>
                </a:lnTo>
                <a:lnTo>
                  <a:pt x="0" y="1061924"/>
                </a:lnTo>
                <a:lnTo>
                  <a:pt x="0" y="0"/>
                </a:lnTo>
                <a:close/>
              </a:path>
            </a:pathLst>
          </a:custGeom>
          <a:blipFill>
            <a:blip r:embed="rId2"/>
            <a:stretch>
              <a:fillRect l="0" t="0" r="0" b="0"/>
            </a:stretch>
          </a:blipFill>
        </p:spPr>
      </p:sp>
      <p:sp>
        <p:nvSpPr>
          <p:cNvPr name="TextBox 18" id="18"/>
          <p:cNvSpPr txBox="true"/>
          <p:nvPr/>
        </p:nvSpPr>
        <p:spPr>
          <a:xfrm rot="0">
            <a:off x="272309" y="949402"/>
            <a:ext cx="3584835" cy="501270"/>
          </a:xfrm>
          <a:prstGeom prst="rect">
            <a:avLst/>
          </a:prstGeom>
        </p:spPr>
        <p:txBody>
          <a:bodyPr anchor="t" rtlCol="false" tIns="0" lIns="0" bIns="0" rIns="0">
            <a:spAutoFit/>
          </a:bodyPr>
          <a:lstStyle/>
          <a:p>
            <a:pPr algn="l">
              <a:lnSpc>
                <a:spcPts val="1978"/>
              </a:lnSpc>
            </a:pPr>
            <a:r>
              <a:rPr lang="en-US" sz="2000" b="true">
                <a:solidFill>
                  <a:srgbClr val="1F7CC1"/>
                </a:solidFill>
                <a:latin typeface="Arial Unicode Bold"/>
                <a:ea typeface="Arial Unicode Bold"/>
                <a:cs typeface="Arial Unicode Bold"/>
                <a:sym typeface="Arial Unicode Bold"/>
              </a:rPr>
              <a:t>RESEARCH REFERENCES</a:t>
            </a:r>
          </a:p>
          <a:p>
            <a:pPr algn="l">
              <a:lnSpc>
                <a:spcPts val="1978"/>
              </a:lnSpc>
            </a:pPr>
          </a:p>
        </p:txBody>
      </p:sp>
      <p:sp>
        <p:nvSpPr>
          <p:cNvPr name="TextBox 19" id="19"/>
          <p:cNvSpPr txBox="true"/>
          <p:nvPr/>
        </p:nvSpPr>
        <p:spPr>
          <a:xfrm rot="0">
            <a:off x="257260" y="2793207"/>
            <a:ext cx="3393364" cy="253620"/>
          </a:xfrm>
          <a:prstGeom prst="rect">
            <a:avLst/>
          </a:prstGeom>
        </p:spPr>
        <p:txBody>
          <a:bodyPr anchor="t" rtlCol="false" tIns="0" lIns="0" bIns="0" rIns="0">
            <a:spAutoFit/>
          </a:bodyPr>
          <a:lstStyle/>
          <a:p>
            <a:pPr algn="l">
              <a:lnSpc>
                <a:spcPts val="1978"/>
              </a:lnSpc>
            </a:pPr>
            <a:r>
              <a:rPr lang="en-US" b="true" sz="2000">
                <a:solidFill>
                  <a:srgbClr val="1F7CC1"/>
                </a:solidFill>
                <a:latin typeface="Arial Unicode Bold"/>
                <a:ea typeface="Arial Unicode Bold"/>
                <a:cs typeface="Arial Unicode Bold"/>
                <a:sym typeface="Arial Unicode Bold"/>
              </a:rPr>
              <a:t>FUNDING</a:t>
            </a:r>
          </a:p>
        </p:txBody>
      </p:sp>
      <p:sp>
        <p:nvSpPr>
          <p:cNvPr name="TextBox 20" id="20"/>
          <p:cNvSpPr txBox="true"/>
          <p:nvPr/>
        </p:nvSpPr>
        <p:spPr>
          <a:xfrm rot="0">
            <a:off x="287358" y="1331515"/>
            <a:ext cx="3042894" cy="1133475"/>
          </a:xfrm>
          <a:prstGeom prst="rect">
            <a:avLst/>
          </a:prstGeom>
        </p:spPr>
        <p:txBody>
          <a:bodyPr anchor="t" rtlCol="false" tIns="0" lIns="0" bIns="0" rIns="0">
            <a:spAutoFit/>
          </a:bodyPr>
          <a:lstStyle/>
          <a:p>
            <a:pPr algn="just">
              <a:lnSpc>
                <a:spcPts val="1530"/>
              </a:lnSpc>
            </a:pPr>
            <a:r>
              <a:rPr lang="en-US" sz="900" spc="26">
                <a:solidFill>
                  <a:srgbClr val="737373"/>
                </a:solidFill>
                <a:latin typeface="Arial Unicode"/>
                <a:ea typeface="Arial Unicode"/>
                <a:cs typeface="Arial Unicode"/>
                <a:sym typeface="Arial Unicode"/>
              </a:rPr>
              <a:t>Include (no more than 10) references to support the research e.g. publications, web links, awards, reviews, peer review or other quality assurance processes. If referencing publications, please include a link and the Digital Object Identifier (DOI).</a:t>
            </a:r>
          </a:p>
          <a:p>
            <a:pPr algn="just">
              <a:lnSpc>
                <a:spcPts val="1530"/>
              </a:lnSpc>
            </a:pPr>
          </a:p>
        </p:txBody>
      </p:sp>
      <p:sp>
        <p:nvSpPr>
          <p:cNvPr name="TextBox 21" id="21"/>
          <p:cNvSpPr txBox="true"/>
          <p:nvPr/>
        </p:nvSpPr>
        <p:spPr>
          <a:xfrm rot="0">
            <a:off x="272309" y="3279793"/>
            <a:ext cx="3042894" cy="752475"/>
          </a:xfrm>
          <a:prstGeom prst="rect">
            <a:avLst/>
          </a:prstGeom>
        </p:spPr>
        <p:txBody>
          <a:bodyPr anchor="t" rtlCol="false" tIns="0" lIns="0" bIns="0" rIns="0">
            <a:spAutoFit/>
          </a:bodyPr>
          <a:lstStyle/>
          <a:p>
            <a:pPr algn="just">
              <a:lnSpc>
                <a:spcPts val="1530"/>
              </a:lnSpc>
            </a:pPr>
            <a:r>
              <a:rPr lang="en-US" sz="900" spc="26">
                <a:solidFill>
                  <a:srgbClr val="737373"/>
                </a:solidFill>
                <a:latin typeface="Arial Unicode"/>
                <a:ea typeface="Arial Unicode"/>
                <a:cs typeface="Arial Unicode"/>
                <a:sym typeface="Arial Unicode"/>
              </a:rPr>
              <a:t>Give details of how the research (and associated impact activities) were funded. Please state the year the project(s) commenced.</a:t>
            </a:r>
          </a:p>
          <a:p>
            <a:pPr algn="just">
              <a:lnSpc>
                <a:spcPts val="1530"/>
              </a:lnSpc>
            </a:pPr>
          </a:p>
        </p:txBody>
      </p:sp>
      <p:sp>
        <p:nvSpPr>
          <p:cNvPr name="TextBox 22" id="22"/>
          <p:cNvSpPr txBox="true"/>
          <p:nvPr/>
        </p:nvSpPr>
        <p:spPr>
          <a:xfrm rot="0">
            <a:off x="428572" y="10229498"/>
            <a:ext cx="1684023" cy="143778"/>
          </a:xfrm>
          <a:prstGeom prst="rect">
            <a:avLst/>
          </a:prstGeom>
        </p:spPr>
        <p:txBody>
          <a:bodyPr anchor="t" rtlCol="false" tIns="0" lIns="0" bIns="0" rIns="0">
            <a:spAutoFit/>
          </a:bodyPr>
          <a:lstStyle/>
          <a:p>
            <a:pPr algn="l">
              <a:lnSpc>
                <a:spcPts val="1087"/>
              </a:lnSpc>
            </a:pPr>
            <a:r>
              <a:rPr lang="en-US" b="true" sz="1100">
                <a:solidFill>
                  <a:srgbClr val="183669"/>
                </a:solidFill>
                <a:latin typeface="Arial Unicode Bold"/>
                <a:ea typeface="Arial Unicode Bold"/>
                <a:cs typeface="Arial Unicode Bold"/>
                <a:sym typeface="Arial Unicode Bold"/>
              </a:rPr>
              <a:t>www.ucd.ie/sri</a:t>
            </a:r>
          </a:p>
        </p:txBody>
      </p:sp>
      <p:sp>
        <p:nvSpPr>
          <p:cNvPr name="TextBox 23" id="23"/>
          <p:cNvSpPr txBox="true"/>
          <p:nvPr/>
        </p:nvSpPr>
        <p:spPr>
          <a:xfrm rot="0">
            <a:off x="242211" y="4693977"/>
            <a:ext cx="3042894" cy="1323975"/>
          </a:xfrm>
          <a:prstGeom prst="rect">
            <a:avLst/>
          </a:prstGeom>
        </p:spPr>
        <p:txBody>
          <a:bodyPr anchor="t" rtlCol="false" tIns="0" lIns="0" bIns="0" rIns="0">
            <a:spAutoFit/>
          </a:bodyPr>
          <a:lstStyle/>
          <a:p>
            <a:pPr algn="just">
              <a:lnSpc>
                <a:spcPts val="1529"/>
              </a:lnSpc>
            </a:pPr>
            <a:r>
              <a:rPr lang="en-US" sz="899" spc="26">
                <a:solidFill>
                  <a:srgbClr val="737373"/>
                </a:solidFill>
                <a:latin typeface="Arial Unicode"/>
                <a:ea typeface="Arial Unicode"/>
                <a:cs typeface="Arial Unicode"/>
                <a:sym typeface="Arial Unicode"/>
              </a:rPr>
              <a:t>Provide 1–3 images to show how the research is making a difference to society. Images are desirable but are not essential; they may help the case study appeal to wider audiences. Please ensure relevant permissions have been sought, copyright is not infringed, and any necessary release forms have been signed. Include data, metrics and testimonials here</a:t>
            </a:r>
          </a:p>
        </p:txBody>
      </p:sp>
      <p:sp>
        <p:nvSpPr>
          <p:cNvPr name="AutoShape 24" id="24"/>
          <p:cNvSpPr/>
          <p:nvPr/>
        </p:nvSpPr>
        <p:spPr>
          <a:xfrm>
            <a:off x="3927922" y="2021799"/>
            <a:ext cx="3027845" cy="0"/>
          </a:xfrm>
          <a:prstGeom prst="line">
            <a:avLst/>
          </a:prstGeom>
          <a:ln cap="flat" w="9525">
            <a:solidFill>
              <a:srgbClr val="414042"/>
            </a:solidFill>
            <a:prstDash val="solid"/>
            <a:headEnd type="none" len="sm" w="sm"/>
            <a:tailEnd type="none" len="sm" w="sm"/>
          </a:ln>
        </p:spPr>
      </p:sp>
      <p:sp>
        <p:nvSpPr>
          <p:cNvPr name="AutoShape 25" id="25"/>
          <p:cNvSpPr/>
          <p:nvPr/>
        </p:nvSpPr>
        <p:spPr>
          <a:xfrm>
            <a:off x="3927922" y="2036087"/>
            <a:ext cx="748380" cy="0"/>
          </a:xfrm>
          <a:prstGeom prst="line">
            <a:avLst/>
          </a:prstGeom>
          <a:ln cap="flat" w="28575">
            <a:solidFill>
              <a:srgbClr val="00BF63"/>
            </a:solidFill>
            <a:prstDash val="solid"/>
            <a:headEnd type="none" len="sm" w="sm"/>
            <a:tailEnd type="none" len="sm" w="sm"/>
          </a:ln>
        </p:spPr>
      </p:sp>
      <p:sp>
        <p:nvSpPr>
          <p:cNvPr name="TextBox 26" id="26"/>
          <p:cNvSpPr txBox="true"/>
          <p:nvPr/>
        </p:nvSpPr>
        <p:spPr>
          <a:xfrm rot="0">
            <a:off x="3948873" y="1401466"/>
            <a:ext cx="3199078" cy="501270"/>
          </a:xfrm>
          <a:prstGeom prst="rect">
            <a:avLst/>
          </a:prstGeom>
        </p:spPr>
        <p:txBody>
          <a:bodyPr anchor="t" rtlCol="false" tIns="0" lIns="0" bIns="0" rIns="0">
            <a:spAutoFit/>
          </a:bodyPr>
          <a:lstStyle/>
          <a:p>
            <a:pPr algn="l">
              <a:lnSpc>
                <a:spcPts val="1978"/>
              </a:lnSpc>
            </a:pPr>
            <a:r>
              <a:rPr lang="en-US" b="true" sz="2000">
                <a:solidFill>
                  <a:srgbClr val="1F7CC1"/>
                </a:solidFill>
                <a:latin typeface="Arial Unicode Bold"/>
                <a:ea typeface="Arial Unicode Bold"/>
                <a:cs typeface="Arial Unicode Bold"/>
                <a:sym typeface="Arial Unicode Bold"/>
              </a:rPr>
              <a:t>RESEARCH TEAM AND COLLABORATORS</a:t>
            </a:r>
          </a:p>
        </p:txBody>
      </p:sp>
      <p:sp>
        <p:nvSpPr>
          <p:cNvPr name="TextBox 27" id="27"/>
          <p:cNvSpPr txBox="true"/>
          <p:nvPr/>
        </p:nvSpPr>
        <p:spPr>
          <a:xfrm rot="0">
            <a:off x="3948873" y="2117049"/>
            <a:ext cx="3042894" cy="942975"/>
          </a:xfrm>
          <a:prstGeom prst="rect">
            <a:avLst/>
          </a:prstGeom>
        </p:spPr>
        <p:txBody>
          <a:bodyPr anchor="t" rtlCol="false" tIns="0" lIns="0" bIns="0" rIns="0">
            <a:spAutoFit/>
          </a:bodyPr>
          <a:lstStyle/>
          <a:p>
            <a:pPr algn="just">
              <a:lnSpc>
                <a:spcPts val="1530"/>
              </a:lnSpc>
            </a:pPr>
            <a:r>
              <a:rPr lang="en-US" sz="900" spc="26">
                <a:solidFill>
                  <a:srgbClr val="737373"/>
                </a:solidFill>
                <a:latin typeface="Arial Unicode"/>
                <a:ea typeface="Arial Unicode"/>
                <a:cs typeface="Arial Unicode"/>
                <a:sym typeface="Arial Unicode"/>
              </a:rPr>
              <a:t>Give the name and job title of all members of the research team and any other collaborators involved in the research or associated impact activities. Briefly describe their contributions. (maximum 150 words)</a:t>
            </a:r>
          </a:p>
          <a:p>
            <a:pPr algn="just">
              <a:lnSpc>
                <a:spcPts val="1530"/>
              </a:lnSpc>
            </a:pPr>
          </a:p>
        </p:txBody>
      </p:sp>
      <p:sp>
        <p:nvSpPr>
          <p:cNvPr name="AutoShape 28" id="28"/>
          <p:cNvSpPr/>
          <p:nvPr/>
        </p:nvSpPr>
        <p:spPr>
          <a:xfrm>
            <a:off x="272309" y="3127162"/>
            <a:ext cx="748380" cy="0"/>
          </a:xfrm>
          <a:prstGeom prst="line">
            <a:avLst/>
          </a:prstGeom>
          <a:ln cap="flat" w="28575">
            <a:solidFill>
              <a:srgbClr val="00BF63"/>
            </a:solidFill>
            <a:prstDash val="solid"/>
            <a:headEnd type="none" len="sm" w="sm"/>
            <a:tailEnd type="none" len="sm" w="sm"/>
          </a:ln>
        </p:spPr>
      </p:sp>
      <p:sp>
        <p:nvSpPr>
          <p:cNvPr name="AutoShape 29" id="29"/>
          <p:cNvSpPr/>
          <p:nvPr/>
        </p:nvSpPr>
        <p:spPr>
          <a:xfrm>
            <a:off x="257260" y="4594890"/>
            <a:ext cx="3027845" cy="0"/>
          </a:xfrm>
          <a:prstGeom prst="line">
            <a:avLst/>
          </a:prstGeom>
          <a:ln cap="flat" w="9525">
            <a:solidFill>
              <a:srgbClr val="414042"/>
            </a:solidFill>
            <a:prstDash val="solid"/>
            <a:headEnd type="none" len="sm" w="sm"/>
            <a:tailEnd type="none" len="sm" w="sm"/>
          </a:ln>
        </p:spPr>
      </p:sp>
      <p:sp>
        <p:nvSpPr>
          <p:cNvPr name="TextBox 30" id="30"/>
          <p:cNvSpPr txBox="true"/>
          <p:nvPr/>
        </p:nvSpPr>
        <p:spPr>
          <a:xfrm rot="0">
            <a:off x="272309" y="4270393"/>
            <a:ext cx="3393364" cy="253620"/>
          </a:xfrm>
          <a:prstGeom prst="rect">
            <a:avLst/>
          </a:prstGeom>
        </p:spPr>
        <p:txBody>
          <a:bodyPr anchor="t" rtlCol="false" tIns="0" lIns="0" bIns="0" rIns="0">
            <a:spAutoFit/>
          </a:bodyPr>
          <a:lstStyle/>
          <a:p>
            <a:pPr algn="l">
              <a:lnSpc>
                <a:spcPts val="1978"/>
              </a:lnSpc>
            </a:pPr>
            <a:r>
              <a:rPr lang="en-US" b="true" sz="2000">
                <a:solidFill>
                  <a:srgbClr val="1F7CC1"/>
                </a:solidFill>
                <a:latin typeface="Arial Unicode Bold"/>
                <a:ea typeface="Arial Unicode Bold"/>
                <a:cs typeface="Arial Unicode Bold"/>
                <a:sym typeface="Arial Unicode Bold"/>
              </a:rPr>
              <a:t>IMAGES &amp; METRICS</a:t>
            </a:r>
          </a:p>
        </p:txBody>
      </p:sp>
      <p:sp>
        <p:nvSpPr>
          <p:cNvPr name="AutoShape 31" id="31"/>
          <p:cNvSpPr/>
          <p:nvPr/>
        </p:nvSpPr>
        <p:spPr>
          <a:xfrm>
            <a:off x="257260" y="4617777"/>
            <a:ext cx="748380" cy="0"/>
          </a:xfrm>
          <a:prstGeom prst="line">
            <a:avLst/>
          </a:prstGeom>
          <a:ln cap="flat" w="28575">
            <a:solidFill>
              <a:srgbClr val="00BF63"/>
            </a:solidFill>
            <a:prstDash val="solid"/>
            <a:headEnd type="none" len="sm" w="sm"/>
            <a:tailEnd type="none" len="sm" w="sm"/>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DAGrK2kI-hM</dc:identifier>
  <dcterms:modified xsi:type="dcterms:W3CDTF">2011-08-01T06:04:30Z</dcterms:modified>
  <cp:revision>1</cp:revision>
  <dc:title>**UCD Greenlabs Case Study template**</dc:title>
</cp:coreProperties>
</file>